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Lst>
  <p:sldSz cy="5143500" cx="9144000"/>
  <p:notesSz cx="6858000" cy="9144000"/>
  <p:embeddedFontLst>
    <p:embeddedFont>
      <p:font typeface="Roboto"/>
      <p:regular r:id="rId111"/>
      <p:bold r:id="rId112"/>
      <p:italic r:id="rId113"/>
      <p:boldItalic r:id="rId114"/>
    </p:embeddedFont>
    <p:embeddedFont>
      <p:font typeface="Old Standard TT"/>
      <p:regular r:id="rId115"/>
      <p:bold r:id="rId116"/>
      <p:italic r:id="rId117"/>
    </p:embeddedFont>
    <p:embeddedFont>
      <p:font typeface="Roboto Mono"/>
      <p:regular r:id="rId118"/>
      <p:bold r:id="rId119"/>
      <p:italic r:id="rId120"/>
      <p:boldItalic r:id="rId1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121" Type="http://schemas.openxmlformats.org/officeDocument/2006/relationships/font" Target="fonts/RobotoMono-boldItalic.fntdata"/><Relationship Id="rId25" Type="http://schemas.openxmlformats.org/officeDocument/2006/relationships/slide" Target="slides/slide20.xml"/><Relationship Id="rId120" Type="http://schemas.openxmlformats.org/officeDocument/2006/relationships/font" Target="fonts/RobotoMon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RobotoMono-regular.fntdata"/><Relationship Id="rId117" Type="http://schemas.openxmlformats.org/officeDocument/2006/relationships/font" Target="fonts/OldStandardTT-italic.fntdata"/><Relationship Id="rId116" Type="http://schemas.openxmlformats.org/officeDocument/2006/relationships/font" Target="fonts/OldStandardTT-bold.fntdata"/><Relationship Id="rId115" Type="http://schemas.openxmlformats.org/officeDocument/2006/relationships/font" Target="fonts/OldStandardTT-regular.fntdata"/><Relationship Id="rId119" Type="http://schemas.openxmlformats.org/officeDocument/2006/relationships/font" Target="fonts/RobotoMono-bold.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Roboto-boldItalic.fntdata"/><Relationship Id="rId18" Type="http://schemas.openxmlformats.org/officeDocument/2006/relationships/slide" Target="slides/slide13.xml"/><Relationship Id="rId113" Type="http://schemas.openxmlformats.org/officeDocument/2006/relationships/font" Target="fonts/Roboto-italic.fntdata"/><Relationship Id="rId112" Type="http://schemas.openxmlformats.org/officeDocument/2006/relationships/font" Target="fonts/Roboto-bold.fntdata"/><Relationship Id="rId111" Type="http://schemas.openxmlformats.org/officeDocument/2006/relationships/font" Target="fonts/Roboto-regular.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b591f2914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b591f2914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b6b16c230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b6b16c230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b6b16c230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b6b16c230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b6b16c230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b6b16c230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b6b16c230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2b6b16c230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b6b16c230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2b6b16c230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b6b16c230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b6b16c230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677ed0a6b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677ed0a6b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677ed0a6b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677ed0a6b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677ed0a6b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677ed0a6b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677ed0a6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677ed0a6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b591f2914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b591f2914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b591f2914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b591f2914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b6b16c2302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b6b16c2302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77278ef1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677278ef1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77278ef1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677278ef1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677278ef1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677278ef1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677278ef1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677278ef1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677278ef1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677278ef1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677278ef1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677278ef1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677278ef1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677278ef1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677278ef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677278ef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677278ef1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677278ef1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677278ef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677278ef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b591f2914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b591f2914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677278ef1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677278ef1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677278ef1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677278ef1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b591f2914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b591f2914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677278ef1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677278ef1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677278ef1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677278ef1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677278ef1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677278ef1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677278ef12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677278ef1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677278ef12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677278ef12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677278ef12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677278ef12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677278ef12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677278ef12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677278ef12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677278ef12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677278ef12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677278ef12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677278ef12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677278ef12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b591f2914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b591f2914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677278ef12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677278ef12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677278ef12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677278ef12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677278ef12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677278ef12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677278ef12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677278ef12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677278ef12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677278ef12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677278ef12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677278ef12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b6b16c2302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b6b16c2302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b6b16c2302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b6b16c2302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b6b16c2302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b6b16c2302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b6b16c2302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b6b16c2302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b591f2914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b591f2914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b6b16c230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b6b16c230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b6b16c230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b6b16c230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b6b16c2302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b6b16c2302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b6b16c2302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b6b16c2302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6859524de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6859524de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b6b16c2302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b6b16c2302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b6b16c2302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b6b16c2302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b6b16c2302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b6b16c2302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f0c020fd1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f0c020fd1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f0c020fd1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f0c020fd1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b591f2914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b591f2914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f0c020fd1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f0c020fd1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f0c020fd1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f0c020fd1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6859524de3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6859524de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b6b16c2302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b6b16c2302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6859524de3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6859524de3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6859524de3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6859524de3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6859524de3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6859524de3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6859524de3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6859524de3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6859524de3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6859524de3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6859524de3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6859524de3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b591f2914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b591f2914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f0c020fd1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f0c020fd1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f0c020fd1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f0c020fd1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f0c020fd1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f0c020fd1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f0c020fd1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f0c020fd1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f0c020fd1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f0c020fd1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f0c020fd1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f0c020fd1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f0c020fd1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f0c020fd1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f0c020fd1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f0c020fd1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f0c020fd1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1f0c020fd1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f0c020fd1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f0c020fd1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b591f2914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b591f2914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f0c020fd1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f0c020fd1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f0c020fd1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f0c020fd1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f0c020fd1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f0c020fd1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f0c020fd1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f0c020fd1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f0c020fd1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f0c020fd1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f0c020fd1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1f0c020fd1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f0c020fd1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f0c020fd1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f0c020fd1c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f0c020fd1c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f0c020fd1c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f0c020fd1c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f0c020fd1c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f0c020fd1c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b591f2914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b591f2914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f0c020fd1c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f0c020fd1c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1f0c020fd1c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1f0c020fd1c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f0c020fd1c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f0c020fd1c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f0c020fd1c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f0c020fd1c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f0c020fd1c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f0c020fd1c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f0c020fd1c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1f0c020fd1c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f0c020fd1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1f0c020fd1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f0c020fd1c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1f0c020fd1c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b6b16c23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2b6b16c23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b591f2914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2b591f2914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5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5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5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4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5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27.png"/><Relationship Id="rId5"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26.png"/><Relationship Id="rId5" Type="http://schemas.openxmlformats.org/officeDocument/2006/relationships/image" Target="../media/image31.png"/><Relationship Id="rId6"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44.png"/><Relationship Id="rId5" Type="http://schemas.openxmlformats.org/officeDocument/2006/relationships/image" Target="../media/image37.png"/><Relationship Id="rId6"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8.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2.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6.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7.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9.png"/><Relationship Id="rId4" Type="http://schemas.openxmlformats.org/officeDocument/2006/relationships/image" Target="../media/image67.png"/><Relationship Id="rId5"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1.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2.png"/><Relationship Id="rId4" Type="http://schemas.openxmlformats.org/officeDocument/2006/relationships/image" Target="../media/image59.png"/><Relationship Id="rId5" Type="http://schemas.openxmlformats.org/officeDocument/2006/relationships/image" Target="../media/image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0.pn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88.png"/><Relationship Id="rId4" Type="http://schemas.openxmlformats.org/officeDocument/2006/relationships/image" Target="../media/image81.png"/><Relationship Id="rId5" Type="http://schemas.openxmlformats.org/officeDocument/2006/relationships/image" Target="../media/image75.png"/><Relationship Id="rId6" Type="http://schemas.openxmlformats.org/officeDocument/2006/relationships/image" Target="../media/image7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98.png"/><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2.png"/><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92.png"/><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4.png"/><Relationship Id="rId4" Type="http://schemas.openxmlformats.org/officeDocument/2006/relationships/image" Target="../media/image84.png"/><Relationship Id="rId5" Type="http://schemas.openxmlformats.org/officeDocument/2006/relationships/image" Target="../media/image8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95.png"/><Relationship Id="rId4" Type="http://schemas.openxmlformats.org/officeDocument/2006/relationships/image" Target="../media/image9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3.png"/><Relationship Id="rId4" Type="http://schemas.openxmlformats.org/officeDocument/2006/relationships/image" Target="../media/image93.png"/><Relationship Id="rId5" Type="http://schemas.openxmlformats.org/officeDocument/2006/relationships/image" Target="../media/image9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9.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0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9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9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0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1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4.png"/><Relationship Id="rId5"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1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0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0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0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0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0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0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1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0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0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1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1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1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1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2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2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2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2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2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2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24.png"/><Relationship Id="rId4" Type="http://schemas.openxmlformats.org/officeDocument/2006/relationships/image" Target="../media/image11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1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21.png"/><Relationship Id="rId4" Type="http://schemas.openxmlformats.org/officeDocument/2006/relationships/image" Target="../media/image14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3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4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32.png"/><Relationship Id="rId4" Type="http://schemas.openxmlformats.org/officeDocument/2006/relationships/image" Target="../media/image13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33.png"/><Relationship Id="rId4" Type="http://schemas.openxmlformats.org/officeDocument/2006/relationships/image" Target="../media/image13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4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4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38.png"/><Relationship Id="rId4" Type="http://schemas.openxmlformats.org/officeDocument/2006/relationships/image" Target="../media/image135.png"/><Relationship Id="rId5" Type="http://schemas.openxmlformats.org/officeDocument/2006/relationships/image" Target="../media/image143.png"/><Relationship Id="rId6" Type="http://schemas.openxmlformats.org/officeDocument/2006/relationships/image" Target="../media/image134.png"/><Relationship Id="rId7" Type="http://schemas.openxmlformats.org/officeDocument/2006/relationships/image" Target="../media/image13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4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41.png"/><Relationship Id="rId4" Type="http://schemas.openxmlformats.org/officeDocument/2006/relationships/image" Target="../media/image14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4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5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Tiered app</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B7B7B7"/>
                </a:solidFill>
              </a:rPr>
              <a:t>By Carlos Gerez, Christopher Ditto , and Mark Riley Slik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t>C</a:t>
            </a:r>
            <a:r>
              <a:rPr lang="en" sz="2400"/>
              <a:t>onnect to the database server with the MariaDB root account. (The necessary -p command-line option tells the client to [p]rompt you for the password.)</a:t>
            </a:r>
            <a:endParaRPr sz="2400"/>
          </a:p>
        </p:txBody>
      </p:sp>
      <p:sp>
        <p:nvSpPr>
          <p:cNvPr id="126" name="Google Shape;126;p22"/>
          <p:cNvSpPr txBox="1"/>
          <p:nvPr>
            <p:ph idx="1" type="body"/>
          </p:nvPr>
        </p:nvSpPr>
        <p:spPr>
          <a:xfrm>
            <a:off x="311700" y="1852350"/>
            <a:ext cx="2941500" cy="230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mysql -u root -p</a:t>
            </a:r>
            <a:endParaRPr sz="1100">
              <a:solidFill>
                <a:srgbClr val="188038"/>
              </a:solidFill>
              <a:latin typeface="Roboto Mono"/>
              <a:ea typeface="Roboto Mono"/>
              <a:cs typeface="Roboto Mono"/>
              <a:sym typeface="Roboto Mono"/>
            </a:endParaRPr>
          </a:p>
          <a:p>
            <a:pPr indent="0" lvl="0" marL="0" rtl="0" algn="l">
              <a:lnSpc>
                <a:spcPct val="100000"/>
              </a:lnSpc>
              <a:spcBef>
                <a:spcPts val="1200"/>
              </a:spcBef>
              <a:spcAft>
                <a:spcPts val="0"/>
              </a:spcAft>
              <a:buNone/>
            </a:pPr>
            <a:r>
              <a:rPr lang="en" sz="2400"/>
              <a:t>List the available databases, remember the “;” : </a:t>
            </a:r>
            <a:endParaRPr sz="2400"/>
          </a:p>
          <a:p>
            <a:pPr indent="0" lvl="0" marL="0" rtl="0" algn="l">
              <a:lnSpc>
                <a:spcPct val="100000"/>
              </a:lnSpc>
              <a:spcBef>
                <a:spcPts val="0"/>
              </a:spcBef>
              <a:spcAft>
                <a:spcPts val="0"/>
              </a:spcAft>
              <a:buClr>
                <a:schemeClr val="dk1"/>
              </a:buClr>
              <a:buSzPts val="990"/>
              <a:buFont typeface="Arial"/>
              <a:buNone/>
            </a:pPr>
            <a:r>
              <a:t/>
            </a:r>
            <a:endParaRPr sz="2400"/>
          </a:p>
          <a:p>
            <a:pPr indent="0" lvl="0" marL="0" rtl="0" algn="l">
              <a:spcBef>
                <a:spcPts val="0"/>
              </a:spcBef>
              <a:spcAft>
                <a:spcPts val="1200"/>
              </a:spcAft>
              <a:buNone/>
            </a:pPr>
            <a:r>
              <a:rPr lang="en" sz="1100">
                <a:solidFill>
                  <a:srgbClr val="188038"/>
                </a:solidFill>
                <a:latin typeface="Roboto Mono"/>
                <a:ea typeface="Roboto Mono"/>
                <a:cs typeface="Roboto Mono"/>
                <a:sym typeface="Roboto Mono"/>
              </a:rPr>
              <a:t>show databases;</a:t>
            </a:r>
            <a:endParaRPr sz="1100">
              <a:solidFill>
                <a:srgbClr val="188038"/>
              </a:solidFill>
              <a:latin typeface="Roboto Mono"/>
              <a:ea typeface="Roboto Mono"/>
              <a:cs typeface="Roboto Mono"/>
              <a:sym typeface="Roboto Mono"/>
            </a:endParaRPr>
          </a:p>
        </p:txBody>
      </p:sp>
      <p:pic>
        <p:nvPicPr>
          <p:cNvPr id="127" name="Google Shape;127;p22"/>
          <p:cNvPicPr preferRelativeResize="0"/>
          <p:nvPr/>
        </p:nvPicPr>
        <p:blipFill>
          <a:blip r:embed="rId3">
            <a:alphaModFix/>
          </a:blip>
          <a:stretch>
            <a:fillRect/>
          </a:stretch>
        </p:blipFill>
        <p:spPr>
          <a:xfrm>
            <a:off x="3395950" y="1911875"/>
            <a:ext cx="5219324" cy="27164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1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experienced c</a:t>
            </a:r>
            <a:r>
              <a:rPr lang="en"/>
              <a:t>onnections</a:t>
            </a:r>
            <a:r>
              <a:rPr lang="en"/>
              <a:t> problems from the DMZ with the database in the secure zone.</a:t>
            </a:r>
            <a:endParaRPr/>
          </a:p>
        </p:txBody>
      </p:sp>
      <p:sp>
        <p:nvSpPr>
          <p:cNvPr id="889" name="Google Shape;889;p112"/>
          <p:cNvSpPr txBox="1"/>
          <p:nvPr>
            <p:ph idx="1" type="body"/>
          </p:nvPr>
        </p:nvSpPr>
        <p:spPr>
          <a:xfrm>
            <a:off x="311700" y="1698725"/>
            <a:ext cx="2697600" cy="2870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used wireshark to test why we </a:t>
            </a:r>
            <a:r>
              <a:rPr lang="en"/>
              <a:t>didn't</a:t>
            </a:r>
            <a:r>
              <a:rPr lang="en"/>
              <a:t> have app connections between the DMZ and the secure zone. The firewall was already configured with a </a:t>
            </a:r>
            <a:r>
              <a:rPr lang="en"/>
              <a:t>policy</a:t>
            </a:r>
            <a:r>
              <a:rPr lang="en"/>
              <a:t> to allow mysql.</a:t>
            </a:r>
            <a:endParaRPr/>
          </a:p>
        </p:txBody>
      </p:sp>
      <p:pic>
        <p:nvPicPr>
          <p:cNvPr id="890" name="Google Shape;890;p112"/>
          <p:cNvPicPr preferRelativeResize="0"/>
          <p:nvPr/>
        </p:nvPicPr>
        <p:blipFill>
          <a:blip r:embed="rId3">
            <a:alphaModFix/>
          </a:blip>
          <a:stretch>
            <a:fillRect/>
          </a:stretch>
        </p:blipFill>
        <p:spPr>
          <a:xfrm>
            <a:off x="3202625" y="1493846"/>
            <a:ext cx="5229226" cy="20878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1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Connections problems from the DMZ zone.</a:t>
            </a:r>
            <a:endParaRPr/>
          </a:p>
        </p:txBody>
      </p:sp>
      <p:sp>
        <p:nvSpPr>
          <p:cNvPr id="896" name="Google Shape;896;p113"/>
          <p:cNvSpPr txBox="1"/>
          <p:nvPr>
            <p:ph idx="1" type="body"/>
          </p:nvPr>
        </p:nvSpPr>
        <p:spPr>
          <a:xfrm>
            <a:off x="311700" y="1171600"/>
            <a:ext cx="31347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Filtering our capture from Wireshark on the apache DMZ machine we saw that the packages were send but somehow not receiving responses. Black color is an indicator of something not working in the connections. </a:t>
            </a:r>
            <a:endParaRPr/>
          </a:p>
        </p:txBody>
      </p:sp>
      <p:pic>
        <p:nvPicPr>
          <p:cNvPr id="897" name="Google Shape;897;p113"/>
          <p:cNvPicPr preferRelativeResize="0"/>
          <p:nvPr/>
        </p:nvPicPr>
        <p:blipFill>
          <a:blip r:embed="rId3">
            <a:alphaModFix/>
          </a:blip>
          <a:stretch>
            <a:fillRect/>
          </a:stretch>
        </p:blipFill>
        <p:spPr>
          <a:xfrm>
            <a:off x="3715325" y="1553369"/>
            <a:ext cx="4876799" cy="23460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14"/>
          <p:cNvSpPr txBox="1"/>
          <p:nvPr>
            <p:ph type="title"/>
          </p:nvPr>
        </p:nvSpPr>
        <p:spPr>
          <a:xfrm>
            <a:off x="311700" y="36937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 the Palo Alto firewall the packages were </a:t>
            </a:r>
            <a:r>
              <a:rPr lang="en"/>
              <a:t>dropped</a:t>
            </a:r>
            <a:r>
              <a:rPr lang="en"/>
              <a:t>, and not allowed.</a:t>
            </a:r>
            <a:endParaRPr/>
          </a:p>
        </p:txBody>
      </p:sp>
      <p:sp>
        <p:nvSpPr>
          <p:cNvPr id="903" name="Google Shape;903;p114"/>
          <p:cNvSpPr txBox="1"/>
          <p:nvPr>
            <p:ph idx="1" type="body"/>
          </p:nvPr>
        </p:nvSpPr>
        <p:spPr>
          <a:xfrm>
            <a:off x="311700" y="1349050"/>
            <a:ext cx="2252100" cy="33972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Checking in the Palo Alto monitor tab and filtering between the 2 address that we were interested in, we find some </a:t>
            </a:r>
            <a:r>
              <a:rPr lang="en"/>
              <a:t>dropped</a:t>
            </a:r>
            <a:r>
              <a:rPr lang="en"/>
              <a:t> packages when trying the connections.</a:t>
            </a:r>
            <a:endParaRPr/>
          </a:p>
          <a:p>
            <a:pPr indent="0" lvl="0" marL="0" rtl="0" algn="l">
              <a:spcBef>
                <a:spcPts val="1200"/>
              </a:spcBef>
              <a:spcAft>
                <a:spcPts val="0"/>
              </a:spcAft>
              <a:buNone/>
            </a:pPr>
            <a:r>
              <a:rPr lang="en"/>
              <a:t>Then we review the policy and found that was disabled.</a:t>
            </a:r>
            <a:endParaRPr/>
          </a:p>
          <a:p>
            <a:pPr indent="0" lvl="0" marL="0" rtl="0" algn="l">
              <a:spcBef>
                <a:spcPts val="1200"/>
              </a:spcBef>
              <a:spcAft>
                <a:spcPts val="1200"/>
              </a:spcAft>
              <a:buNone/>
            </a:pPr>
            <a:r>
              <a:rPr lang="en"/>
              <a:t>After enable and commit it start to work again. See next slide.</a:t>
            </a:r>
            <a:endParaRPr/>
          </a:p>
        </p:txBody>
      </p:sp>
      <p:pic>
        <p:nvPicPr>
          <p:cNvPr id="904" name="Google Shape;904;p114"/>
          <p:cNvPicPr preferRelativeResize="0"/>
          <p:nvPr/>
        </p:nvPicPr>
        <p:blipFill>
          <a:blip r:embed="rId3">
            <a:alphaModFix/>
          </a:blip>
          <a:stretch>
            <a:fillRect/>
          </a:stretch>
        </p:blipFill>
        <p:spPr>
          <a:xfrm>
            <a:off x="2673175" y="1349050"/>
            <a:ext cx="6328498" cy="24454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15"/>
          <p:cNvSpPr txBox="1"/>
          <p:nvPr>
            <p:ph type="title"/>
          </p:nvPr>
        </p:nvSpPr>
        <p:spPr>
          <a:xfrm>
            <a:off x="219275"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allow policy to mysql from DMZ to secure working. </a:t>
            </a:r>
            <a:endParaRPr/>
          </a:p>
        </p:txBody>
      </p:sp>
      <p:sp>
        <p:nvSpPr>
          <p:cNvPr id="910" name="Google Shape;910;p115"/>
          <p:cNvSpPr txBox="1"/>
          <p:nvPr>
            <p:ph idx="1" type="body"/>
          </p:nvPr>
        </p:nvSpPr>
        <p:spPr>
          <a:xfrm>
            <a:off x="311700" y="1171600"/>
            <a:ext cx="1626600" cy="33972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1200"/>
              </a:spcAft>
              <a:buNone/>
            </a:pPr>
            <a:r>
              <a:rPr lang="en"/>
              <a:t>Is always good to know </a:t>
            </a:r>
            <a:r>
              <a:rPr lang="en"/>
              <a:t>where</a:t>
            </a:r>
            <a:r>
              <a:rPr lang="en"/>
              <a:t> to find the tabs to enable or </a:t>
            </a:r>
            <a:r>
              <a:rPr lang="en"/>
              <a:t>disable</a:t>
            </a:r>
            <a:r>
              <a:rPr lang="en"/>
              <a:t> a policy to </a:t>
            </a:r>
            <a:r>
              <a:rPr lang="en"/>
              <a:t>troubleshoot</a:t>
            </a:r>
            <a:r>
              <a:rPr lang="en"/>
              <a:t>, and remember to commit changes.Here in </a:t>
            </a:r>
            <a:r>
              <a:rPr lang="en"/>
              <a:t>policies</a:t>
            </a:r>
            <a:r>
              <a:rPr lang="en"/>
              <a:t> tab and after highlight the rule that is grey (disabled), we use the bottom line tab enable to get it to the right blue color again. But </a:t>
            </a:r>
            <a:r>
              <a:rPr lang="en"/>
              <a:t>remember</a:t>
            </a:r>
            <a:r>
              <a:rPr lang="en"/>
              <a:t> that not change is done before we </a:t>
            </a:r>
            <a:r>
              <a:rPr lang="en"/>
              <a:t>committed</a:t>
            </a:r>
            <a:r>
              <a:rPr lang="en"/>
              <a:t>. </a:t>
            </a:r>
            <a:endParaRPr/>
          </a:p>
        </p:txBody>
      </p:sp>
      <p:pic>
        <p:nvPicPr>
          <p:cNvPr id="911" name="Google Shape;911;p115"/>
          <p:cNvPicPr preferRelativeResize="0"/>
          <p:nvPr/>
        </p:nvPicPr>
        <p:blipFill>
          <a:blip r:embed="rId3">
            <a:alphaModFix/>
          </a:blip>
          <a:stretch>
            <a:fillRect/>
          </a:stretch>
        </p:blipFill>
        <p:spPr>
          <a:xfrm>
            <a:off x="1938300" y="1237638"/>
            <a:ext cx="6969999" cy="2668213"/>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before and after the policy was enabled. </a:t>
            </a:r>
            <a:endParaRPr/>
          </a:p>
        </p:txBody>
      </p:sp>
      <p:sp>
        <p:nvSpPr>
          <p:cNvPr id="917" name="Google Shape;917;p11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packages now flow </a:t>
            </a:r>
            <a:r>
              <a:rPr lang="en"/>
              <a:t>through</a:t>
            </a:r>
            <a:r>
              <a:rPr lang="en"/>
              <a:t> the </a:t>
            </a:r>
            <a:r>
              <a:rPr lang="en"/>
              <a:t>firewall as we can see in the monitor of the firewall</a:t>
            </a:r>
            <a:r>
              <a:rPr lang="en"/>
              <a:t>.</a:t>
            </a:r>
            <a:endParaRPr/>
          </a:p>
        </p:txBody>
      </p:sp>
      <p:pic>
        <p:nvPicPr>
          <p:cNvPr id="918" name="Google Shape;918;p116"/>
          <p:cNvPicPr preferRelativeResize="0"/>
          <p:nvPr/>
        </p:nvPicPr>
        <p:blipFill>
          <a:blip r:embed="rId3">
            <a:alphaModFix/>
          </a:blip>
          <a:stretch>
            <a:fillRect/>
          </a:stretch>
        </p:blipFill>
        <p:spPr>
          <a:xfrm>
            <a:off x="253925" y="1935825"/>
            <a:ext cx="8732973" cy="2414900"/>
          </a:xfrm>
          <a:prstGeom prst="rect">
            <a:avLst/>
          </a:prstGeom>
          <a:noFill/>
          <a:ln>
            <a:noFill/>
          </a:ln>
        </p:spPr>
      </p:pic>
      <p:cxnSp>
        <p:nvCxnSpPr>
          <p:cNvPr id="919" name="Google Shape;919;p116"/>
          <p:cNvCxnSpPr/>
          <p:nvPr/>
        </p:nvCxnSpPr>
        <p:spPr>
          <a:xfrm>
            <a:off x="1208325" y="1698725"/>
            <a:ext cx="1081200" cy="371700"/>
          </a:xfrm>
          <a:prstGeom prst="straightConnector1">
            <a:avLst/>
          </a:prstGeom>
          <a:noFill/>
          <a:ln cap="flat" cmpd="sng" w="9525">
            <a:solidFill>
              <a:srgbClr val="980000"/>
            </a:solidFill>
            <a:prstDash val="solid"/>
            <a:round/>
            <a:headEnd len="med" w="med" type="none"/>
            <a:tailEnd len="med" w="med" type="triangle"/>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17"/>
          <p:cNvSpPr txBox="1"/>
          <p:nvPr>
            <p:ph type="title"/>
          </p:nvPr>
        </p:nvSpPr>
        <p:spPr>
          <a:xfrm>
            <a:off x="311700" y="19287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After enable the firewall policy that allow </a:t>
            </a:r>
            <a:r>
              <a:rPr lang="en"/>
              <a:t>transmission.</a:t>
            </a:r>
            <a:r>
              <a:rPr lang="en"/>
              <a:t> C</a:t>
            </a:r>
            <a:r>
              <a:rPr lang="en"/>
              <a:t>onnections</a:t>
            </a:r>
            <a:r>
              <a:rPr lang="en"/>
              <a:t> were </a:t>
            </a:r>
            <a:r>
              <a:rPr lang="en"/>
              <a:t>established</a:t>
            </a:r>
            <a:r>
              <a:rPr lang="en"/>
              <a:t>. </a:t>
            </a:r>
            <a:endParaRPr/>
          </a:p>
        </p:txBody>
      </p:sp>
      <p:sp>
        <p:nvSpPr>
          <p:cNvPr id="925" name="Google Shape;925;p117"/>
          <p:cNvSpPr txBox="1"/>
          <p:nvPr>
            <p:ph idx="1" type="body"/>
          </p:nvPr>
        </p:nvSpPr>
        <p:spPr>
          <a:xfrm>
            <a:off x="311700" y="1171600"/>
            <a:ext cx="1932900" cy="339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This is a screenshot of wireshark monitor that shows the </a:t>
            </a:r>
            <a:r>
              <a:rPr lang="en"/>
              <a:t>reconnected</a:t>
            </a:r>
            <a:r>
              <a:rPr lang="en"/>
              <a:t> status. Is filtered by the destination address 192.168.203.3</a:t>
            </a:r>
            <a:endParaRPr/>
          </a:p>
        </p:txBody>
      </p:sp>
      <p:pic>
        <p:nvPicPr>
          <p:cNvPr id="926" name="Google Shape;926;p117"/>
          <p:cNvPicPr preferRelativeResize="0"/>
          <p:nvPr/>
        </p:nvPicPr>
        <p:blipFill>
          <a:blip r:embed="rId3">
            <a:alphaModFix/>
          </a:blip>
          <a:stretch>
            <a:fillRect/>
          </a:stretch>
        </p:blipFill>
        <p:spPr>
          <a:xfrm>
            <a:off x="2289300" y="1900525"/>
            <a:ext cx="6688025" cy="1966625"/>
          </a:xfrm>
          <a:prstGeom prst="rect">
            <a:avLst/>
          </a:prstGeom>
          <a:noFill/>
          <a:ln>
            <a:noFill/>
          </a:ln>
        </p:spPr>
      </p:pic>
      <p:sp>
        <p:nvSpPr>
          <p:cNvPr id="927" name="Google Shape;927;p117"/>
          <p:cNvSpPr/>
          <p:nvPr/>
        </p:nvSpPr>
        <p:spPr>
          <a:xfrm>
            <a:off x="2390725" y="2129475"/>
            <a:ext cx="1207800" cy="2535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842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Create a new database call q2a and create q2auser with passwords and  </a:t>
            </a:r>
            <a:r>
              <a:rPr lang="en"/>
              <a:t>privileges</a:t>
            </a:r>
            <a:r>
              <a:rPr lang="en"/>
              <a:t>.</a:t>
            </a:r>
            <a:endParaRPr/>
          </a:p>
        </p:txBody>
      </p:sp>
      <p:sp>
        <p:nvSpPr>
          <p:cNvPr id="133" name="Google Shape;133;p23"/>
          <p:cNvSpPr txBox="1"/>
          <p:nvPr>
            <p:ph idx="1" type="body"/>
          </p:nvPr>
        </p:nvSpPr>
        <p:spPr>
          <a:xfrm>
            <a:off x="252700" y="1555925"/>
            <a:ext cx="3932700" cy="3063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create database q2a;</a:t>
            </a:r>
            <a:endParaRPr sz="1100">
              <a:solidFill>
                <a:srgbClr val="188038"/>
              </a:solidFill>
              <a:latin typeface="Roboto Mono"/>
              <a:ea typeface="Roboto Mono"/>
              <a:cs typeface="Roboto Mono"/>
              <a:sym typeface="Roboto Mono"/>
            </a:endParaRPr>
          </a:p>
          <a:p>
            <a:pPr indent="0" lvl="0" marL="0" rtl="0" algn="l">
              <a:spcBef>
                <a:spcPts val="1200"/>
              </a:spcBef>
              <a:spcAft>
                <a:spcPts val="0"/>
              </a:spcAft>
              <a:buNone/>
            </a:pPr>
            <a:r>
              <a:rPr lang="en" sz="1100">
                <a:solidFill>
                  <a:srgbClr val="188038"/>
                </a:solidFill>
                <a:latin typeface="Roboto Mono"/>
                <a:ea typeface="Roboto Mono"/>
                <a:cs typeface="Roboto Mono"/>
                <a:sym typeface="Roboto Mono"/>
              </a:rPr>
              <a:t>grant all privileges on q2a.* to 'q2auser'@'localhost' identified by 'q2apass';</a:t>
            </a:r>
            <a:endParaRPr sz="1100">
              <a:solidFill>
                <a:srgbClr val="188038"/>
              </a:solidFill>
              <a:latin typeface="Roboto Mono"/>
              <a:ea typeface="Roboto Mono"/>
              <a:cs typeface="Roboto Mono"/>
              <a:sym typeface="Roboto Mono"/>
            </a:endParaRPr>
          </a:p>
          <a:p>
            <a:pPr indent="0" lvl="0" marL="0" rtl="0" algn="l">
              <a:lnSpc>
                <a:spcPct val="100000"/>
              </a:lnSpc>
              <a:spcBef>
                <a:spcPts val="1200"/>
              </a:spcBef>
              <a:spcAft>
                <a:spcPts val="0"/>
              </a:spcAft>
              <a:buNone/>
            </a:pPr>
            <a:r>
              <a:rPr lang="en" sz="1600"/>
              <a:t>User from DMZ zone:</a:t>
            </a:r>
            <a:endParaRPr sz="1600"/>
          </a:p>
          <a:p>
            <a:pPr indent="0" lvl="0" marL="0" rtl="0" algn="l">
              <a:lnSpc>
                <a:spcPct val="100000"/>
              </a:lnSpc>
              <a:spcBef>
                <a:spcPts val="0"/>
              </a:spcBef>
              <a:spcAft>
                <a:spcPts val="0"/>
              </a:spcAft>
              <a:buClr>
                <a:schemeClr val="dk1"/>
              </a:buClr>
              <a:buSzPts val="1100"/>
              <a:buFont typeface="Arial"/>
              <a:buNone/>
            </a:pPr>
            <a:r>
              <a:t/>
            </a:r>
            <a:endParaRPr sz="1600"/>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grant all privileges on q2a.* to 'q2auser'@'192.168.201.2' identified by 'q2apass';</a:t>
            </a:r>
            <a:endParaRPr sz="1100">
              <a:solidFill>
                <a:srgbClr val="188038"/>
              </a:solidFill>
              <a:latin typeface="Roboto Mono"/>
              <a:ea typeface="Roboto Mono"/>
              <a:cs typeface="Roboto Mono"/>
              <a:sym typeface="Roboto Mono"/>
            </a:endParaRPr>
          </a:p>
          <a:p>
            <a:pPr indent="0" lvl="0" marL="0" rtl="0" algn="l">
              <a:lnSpc>
                <a:spcPct val="100000"/>
              </a:lnSpc>
              <a:spcBef>
                <a:spcPts val="1200"/>
              </a:spcBef>
              <a:spcAft>
                <a:spcPts val="0"/>
              </a:spcAft>
              <a:buClr>
                <a:schemeClr val="dk1"/>
              </a:buClr>
              <a:buSzPts val="1100"/>
              <a:buFont typeface="Arial"/>
              <a:buNone/>
            </a:pPr>
            <a:r>
              <a:rPr lang="en" sz="1600"/>
              <a:t>See results: </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show databases;</a:t>
            </a:r>
            <a:endParaRPr sz="1100">
              <a:solidFill>
                <a:srgbClr val="188038"/>
              </a:solidFill>
              <a:latin typeface="Roboto Mono"/>
              <a:ea typeface="Roboto Mono"/>
              <a:cs typeface="Roboto Mono"/>
              <a:sym typeface="Roboto Mono"/>
            </a:endParaRPr>
          </a:p>
          <a:p>
            <a:pPr indent="0" lvl="0" marL="0" rtl="0" algn="l">
              <a:spcBef>
                <a:spcPts val="1200"/>
              </a:spcBef>
              <a:spcAft>
                <a:spcPts val="1200"/>
              </a:spcAft>
              <a:buNone/>
            </a:pPr>
            <a:r>
              <a:rPr lang="en" sz="1100">
                <a:solidFill>
                  <a:srgbClr val="188038"/>
                </a:solidFill>
                <a:latin typeface="Roboto Mono"/>
                <a:ea typeface="Roboto Mono"/>
                <a:cs typeface="Roboto Mono"/>
                <a:sym typeface="Roboto Mono"/>
              </a:rPr>
              <a:t>select user, host, password from mysql.user;</a:t>
            </a:r>
            <a:endParaRPr sz="1100">
              <a:solidFill>
                <a:srgbClr val="188038"/>
              </a:solidFill>
              <a:latin typeface="Roboto Mono"/>
              <a:ea typeface="Roboto Mono"/>
              <a:cs typeface="Roboto Mono"/>
              <a:sym typeface="Roboto Mono"/>
            </a:endParaRPr>
          </a:p>
        </p:txBody>
      </p:sp>
      <p:pic>
        <p:nvPicPr>
          <p:cNvPr id="134" name="Google Shape;134;p23"/>
          <p:cNvPicPr preferRelativeResize="0"/>
          <p:nvPr/>
        </p:nvPicPr>
        <p:blipFill>
          <a:blip r:embed="rId3">
            <a:alphaModFix/>
          </a:blip>
          <a:stretch>
            <a:fillRect/>
          </a:stretch>
        </p:blipFill>
        <p:spPr>
          <a:xfrm>
            <a:off x="4775425" y="2177875"/>
            <a:ext cx="3812374" cy="2570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Create another user in the right machine.</a:t>
            </a:r>
            <a:endParaRPr/>
          </a:p>
        </p:txBody>
      </p:sp>
      <p:sp>
        <p:nvSpPr>
          <p:cNvPr id="140" name="Google Shape;140;p24"/>
          <p:cNvSpPr txBox="1"/>
          <p:nvPr>
            <p:ph idx="1" type="body"/>
          </p:nvPr>
        </p:nvSpPr>
        <p:spPr>
          <a:xfrm>
            <a:off x="311700" y="1171600"/>
            <a:ext cx="3672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mysql -u root -p q2a </a:t>
            </a:r>
            <a:endParaRPr sz="1100">
              <a:solidFill>
                <a:srgbClr val="188038"/>
              </a:solidFill>
              <a:latin typeface="Roboto Mono"/>
              <a:ea typeface="Roboto Mono"/>
              <a:cs typeface="Roboto Mono"/>
              <a:sym typeface="Roboto Mono"/>
            </a:endParaRPr>
          </a:p>
          <a:p>
            <a:pPr indent="0" lvl="0" marL="0" rtl="0" algn="l">
              <a:spcBef>
                <a:spcPts val="1200"/>
              </a:spcBef>
              <a:spcAft>
                <a:spcPts val="0"/>
              </a:spcAft>
              <a:buNone/>
            </a:pPr>
            <a:r>
              <a:t/>
            </a:r>
            <a:endParaRPr sz="1100">
              <a:solidFill>
                <a:srgbClr val="188038"/>
              </a:solidFill>
              <a:latin typeface="Roboto Mono"/>
              <a:ea typeface="Roboto Mono"/>
              <a:cs typeface="Roboto Mono"/>
              <a:sym typeface="Roboto Mono"/>
            </a:endParaRPr>
          </a:p>
          <a:p>
            <a:pPr indent="0" lvl="0" marL="0" rtl="0" algn="l">
              <a:spcBef>
                <a:spcPts val="1200"/>
              </a:spcBef>
              <a:spcAft>
                <a:spcPts val="0"/>
              </a:spcAft>
              <a:buNone/>
            </a:pPr>
            <a:r>
              <a:rPr lang="en" sz="1100">
                <a:solidFill>
                  <a:srgbClr val="188038"/>
                </a:solidFill>
                <a:latin typeface="Roboto Mono"/>
                <a:ea typeface="Roboto Mono"/>
                <a:cs typeface="Roboto Mono"/>
                <a:sym typeface="Roboto Mono"/>
              </a:rPr>
              <a:t>grant all privileges on q2a.*</a:t>
            </a:r>
            <a:endParaRPr sz="1100">
              <a:solidFill>
                <a:srgbClr val="188038"/>
              </a:solidFill>
              <a:latin typeface="Roboto Mono"/>
              <a:ea typeface="Roboto Mono"/>
              <a:cs typeface="Roboto Mono"/>
              <a:sym typeface="Roboto Mono"/>
            </a:endParaRPr>
          </a:p>
          <a:p>
            <a:pPr indent="0" lvl="0" marL="0" rtl="0" algn="l">
              <a:spcBef>
                <a:spcPts val="1200"/>
              </a:spcBef>
              <a:spcAft>
                <a:spcPts val="0"/>
              </a:spcAft>
              <a:buNone/>
            </a:pPr>
            <a:r>
              <a:rPr lang="en" sz="1100">
                <a:solidFill>
                  <a:srgbClr val="188038"/>
                </a:solidFill>
                <a:latin typeface="Roboto Mono"/>
                <a:ea typeface="Roboto Mono"/>
                <a:cs typeface="Roboto Mono"/>
                <a:sym typeface="Roboto Mono"/>
              </a:rPr>
              <a:t>to ‘q2auser’@’192.168.201.7’ </a:t>
            </a:r>
            <a:endParaRPr sz="1100">
              <a:solidFill>
                <a:srgbClr val="188038"/>
              </a:solidFill>
              <a:latin typeface="Roboto Mono"/>
              <a:ea typeface="Roboto Mono"/>
              <a:cs typeface="Roboto Mono"/>
              <a:sym typeface="Roboto Mono"/>
            </a:endParaRPr>
          </a:p>
          <a:p>
            <a:pPr indent="0" lvl="0" marL="0" rtl="0" algn="l">
              <a:spcBef>
                <a:spcPts val="1200"/>
              </a:spcBef>
              <a:spcAft>
                <a:spcPts val="0"/>
              </a:spcAft>
              <a:buNone/>
            </a:pPr>
            <a:r>
              <a:rPr lang="en" sz="1100">
                <a:solidFill>
                  <a:srgbClr val="188038"/>
                </a:solidFill>
                <a:latin typeface="Roboto Mono"/>
                <a:ea typeface="Roboto Mono"/>
                <a:cs typeface="Roboto Mono"/>
                <a:sym typeface="Roboto Mono"/>
              </a:rPr>
              <a:t>Identified by ‘q2a10pass’; </a:t>
            </a:r>
            <a:endParaRPr sz="1100">
              <a:solidFill>
                <a:srgbClr val="188038"/>
              </a:solidFill>
              <a:latin typeface="Roboto Mono"/>
              <a:ea typeface="Roboto Mono"/>
              <a:cs typeface="Roboto Mono"/>
              <a:sym typeface="Roboto Mono"/>
            </a:endParaRPr>
          </a:p>
          <a:p>
            <a:pPr indent="0" lvl="0" marL="0" rtl="0" algn="l">
              <a:spcBef>
                <a:spcPts val="1200"/>
              </a:spcBef>
              <a:spcAft>
                <a:spcPts val="0"/>
              </a:spcAft>
              <a:buNone/>
            </a:pPr>
            <a:r>
              <a:t/>
            </a:r>
            <a:endParaRPr sz="1100">
              <a:solidFill>
                <a:srgbClr val="188038"/>
              </a:solidFill>
              <a:latin typeface="Roboto Mono"/>
              <a:ea typeface="Roboto Mono"/>
              <a:cs typeface="Roboto Mono"/>
              <a:sym typeface="Roboto Mono"/>
            </a:endParaRPr>
          </a:p>
          <a:p>
            <a:pPr indent="0" lvl="0" marL="0" rtl="0" algn="l">
              <a:spcBef>
                <a:spcPts val="1200"/>
              </a:spcBef>
              <a:spcAft>
                <a:spcPts val="0"/>
              </a:spcAft>
              <a:buNone/>
            </a:pPr>
            <a:r>
              <a:rPr lang="en" sz="1100">
                <a:latin typeface="Arial"/>
                <a:ea typeface="Arial"/>
                <a:cs typeface="Arial"/>
                <a:sym typeface="Arial"/>
              </a:rPr>
              <a:t>This shows how to create new users and</a:t>
            </a:r>
            <a:endParaRPr sz="1100">
              <a:latin typeface="Arial"/>
              <a:ea typeface="Arial"/>
              <a:cs typeface="Arial"/>
              <a:sym typeface="Arial"/>
            </a:endParaRPr>
          </a:p>
          <a:p>
            <a:pPr indent="0" lvl="0" marL="0" rtl="0" algn="l">
              <a:spcBef>
                <a:spcPts val="1200"/>
              </a:spcBef>
              <a:spcAft>
                <a:spcPts val="0"/>
              </a:spcAft>
              <a:buNone/>
            </a:pPr>
            <a:r>
              <a:rPr lang="en" sz="1100">
                <a:latin typeface="Arial"/>
                <a:ea typeface="Arial"/>
                <a:cs typeface="Arial"/>
                <a:sym typeface="Arial"/>
              </a:rPr>
              <a:t>Add </a:t>
            </a:r>
            <a:r>
              <a:rPr lang="en" sz="1100">
                <a:latin typeface="Arial"/>
                <a:ea typeface="Arial"/>
                <a:cs typeface="Arial"/>
                <a:sym typeface="Arial"/>
              </a:rPr>
              <a:t>privileges</a:t>
            </a:r>
            <a:r>
              <a:rPr lang="en" sz="1100">
                <a:latin typeface="Arial"/>
                <a:ea typeface="Arial"/>
                <a:cs typeface="Arial"/>
                <a:sym typeface="Arial"/>
              </a:rPr>
              <a:t> to connect from other </a:t>
            </a:r>
            <a:endParaRPr sz="1100">
              <a:latin typeface="Arial"/>
              <a:ea typeface="Arial"/>
              <a:cs typeface="Arial"/>
              <a:sym typeface="Arial"/>
            </a:endParaRPr>
          </a:p>
          <a:p>
            <a:pPr indent="0" lvl="0" marL="0" rtl="0" algn="l">
              <a:spcBef>
                <a:spcPts val="1200"/>
              </a:spcBef>
              <a:spcAft>
                <a:spcPts val="1200"/>
              </a:spcAft>
              <a:buNone/>
            </a:pPr>
            <a:r>
              <a:rPr lang="en" sz="1100">
                <a:latin typeface="Arial"/>
                <a:ea typeface="Arial"/>
                <a:cs typeface="Arial"/>
                <a:sym typeface="Arial"/>
              </a:rPr>
              <a:t>machines. </a:t>
            </a:r>
            <a:endParaRPr sz="1100">
              <a:latin typeface="Arial"/>
              <a:ea typeface="Arial"/>
              <a:cs typeface="Arial"/>
              <a:sym typeface="Arial"/>
            </a:endParaRPr>
          </a:p>
        </p:txBody>
      </p:sp>
      <p:pic>
        <p:nvPicPr>
          <p:cNvPr id="141" name="Google Shape;141;p24"/>
          <p:cNvPicPr preferRelativeResize="0"/>
          <p:nvPr/>
        </p:nvPicPr>
        <p:blipFill>
          <a:blip r:embed="rId3">
            <a:alphaModFix/>
          </a:blip>
          <a:stretch>
            <a:fillRect/>
          </a:stretch>
        </p:blipFill>
        <p:spPr>
          <a:xfrm>
            <a:off x="3000925" y="1681825"/>
            <a:ext cx="5831376" cy="3180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new user created previously shows in the database. </a:t>
            </a:r>
            <a:endParaRPr/>
          </a:p>
        </p:txBody>
      </p:sp>
      <p:sp>
        <p:nvSpPr>
          <p:cNvPr id="147" name="Google Shape;147;p25"/>
          <p:cNvSpPr txBox="1"/>
          <p:nvPr>
            <p:ph idx="1" type="body"/>
          </p:nvPr>
        </p:nvSpPr>
        <p:spPr>
          <a:xfrm>
            <a:off x="311700" y="1171600"/>
            <a:ext cx="45885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100">
                <a:solidFill>
                  <a:srgbClr val="188038"/>
                </a:solidFill>
                <a:latin typeface="Roboto Mono"/>
                <a:ea typeface="Roboto Mono"/>
                <a:cs typeface="Roboto Mono"/>
                <a:sym typeface="Roboto Mono"/>
              </a:rPr>
              <a:t>select user, host, password from mysql.user;</a:t>
            </a:r>
            <a:endParaRPr/>
          </a:p>
        </p:txBody>
      </p:sp>
      <p:pic>
        <p:nvPicPr>
          <p:cNvPr id="148" name="Google Shape;148;p25"/>
          <p:cNvPicPr preferRelativeResize="0"/>
          <p:nvPr/>
        </p:nvPicPr>
        <p:blipFill>
          <a:blip r:embed="rId3">
            <a:alphaModFix/>
          </a:blip>
          <a:stretch>
            <a:fillRect/>
          </a:stretch>
        </p:blipFill>
        <p:spPr>
          <a:xfrm>
            <a:off x="1059500" y="1680200"/>
            <a:ext cx="5874699" cy="3232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Connect locally to the q2a database as q2auser</a:t>
            </a:r>
            <a:endParaRPr/>
          </a:p>
        </p:txBody>
      </p:sp>
      <p:sp>
        <p:nvSpPr>
          <p:cNvPr id="154" name="Google Shape;154;p26"/>
          <p:cNvSpPr txBox="1"/>
          <p:nvPr>
            <p:ph idx="1" type="body"/>
          </p:nvPr>
        </p:nvSpPr>
        <p:spPr>
          <a:xfrm>
            <a:off x="311700" y="1171600"/>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100">
                <a:solidFill>
                  <a:srgbClr val="188038"/>
                </a:solidFill>
                <a:latin typeface="Roboto Mono"/>
                <a:ea typeface="Roboto Mono"/>
                <a:cs typeface="Roboto Mono"/>
                <a:sym typeface="Roboto Mono"/>
              </a:rPr>
              <a:t>mysql -h localhost -u q2auser -p q2a</a:t>
            </a:r>
            <a:r>
              <a:rPr lang="en" sz="1100">
                <a:latin typeface="Arial"/>
                <a:ea typeface="Arial"/>
                <a:cs typeface="Arial"/>
                <a:sym typeface="Arial"/>
              </a:rPr>
              <a:t> </a:t>
            </a:r>
            <a:endParaRPr/>
          </a:p>
        </p:txBody>
      </p:sp>
      <p:pic>
        <p:nvPicPr>
          <p:cNvPr id="155" name="Google Shape;155;p26"/>
          <p:cNvPicPr preferRelativeResize="0"/>
          <p:nvPr/>
        </p:nvPicPr>
        <p:blipFill>
          <a:blip r:embed="rId3">
            <a:alphaModFix/>
          </a:blip>
          <a:stretch>
            <a:fillRect/>
          </a:stretch>
        </p:blipFill>
        <p:spPr>
          <a:xfrm>
            <a:off x="1033450" y="2042850"/>
            <a:ext cx="7077075" cy="2419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following adjustments will allow other hosts to connect to MariaDB:</a:t>
            </a:r>
            <a:endParaRPr/>
          </a:p>
        </p:txBody>
      </p:sp>
      <p:sp>
        <p:nvSpPr>
          <p:cNvPr id="161" name="Google Shape;161;p27"/>
          <p:cNvSpPr txBox="1"/>
          <p:nvPr>
            <p:ph idx="1" type="body"/>
          </p:nvPr>
        </p:nvSpPr>
        <p:spPr>
          <a:xfrm>
            <a:off x="311700" y="1564350"/>
            <a:ext cx="8520600" cy="300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sudo firewall-cmd --add-service=mysql --permanent</a:t>
            </a:r>
            <a:endParaRPr sz="1100">
              <a:solidFill>
                <a:srgbClr val="188038"/>
              </a:solidFill>
              <a:latin typeface="Roboto Mono"/>
              <a:ea typeface="Roboto Mono"/>
              <a:cs typeface="Roboto Mono"/>
              <a:sym typeface="Roboto Mono"/>
            </a:endParaRPr>
          </a:p>
          <a:p>
            <a:pPr indent="0" lvl="0" marL="0" rtl="0" algn="l">
              <a:spcBef>
                <a:spcPts val="1200"/>
              </a:spcBef>
              <a:spcAft>
                <a:spcPts val="1200"/>
              </a:spcAft>
              <a:buNone/>
            </a:pPr>
            <a:r>
              <a:rPr lang="en" sz="1100">
                <a:solidFill>
                  <a:srgbClr val="188038"/>
                </a:solidFill>
                <a:latin typeface="Roboto Mono"/>
                <a:ea typeface="Roboto Mono"/>
                <a:cs typeface="Roboto Mono"/>
                <a:sym typeface="Roboto Mono"/>
              </a:rPr>
              <a:t>sudo firewall-cmd --reload</a:t>
            </a:r>
            <a:endParaRPr sz="1100">
              <a:solidFill>
                <a:srgbClr val="188038"/>
              </a:solidFill>
              <a:latin typeface="Roboto Mono"/>
              <a:ea typeface="Roboto Mono"/>
              <a:cs typeface="Roboto Mono"/>
              <a:sym typeface="Roboto Mono"/>
            </a:endParaRPr>
          </a:p>
        </p:txBody>
      </p:sp>
      <p:pic>
        <p:nvPicPr>
          <p:cNvPr id="162" name="Google Shape;162;p27"/>
          <p:cNvPicPr preferRelativeResize="0"/>
          <p:nvPr/>
        </p:nvPicPr>
        <p:blipFill>
          <a:blip r:embed="rId3">
            <a:alphaModFix/>
          </a:blip>
          <a:stretch>
            <a:fillRect/>
          </a:stretch>
        </p:blipFill>
        <p:spPr>
          <a:xfrm>
            <a:off x="833063" y="2711213"/>
            <a:ext cx="7781925" cy="1190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Remote </a:t>
            </a:r>
            <a:r>
              <a:rPr lang="en"/>
              <a:t>connection</a:t>
            </a:r>
            <a:r>
              <a:rPr lang="en"/>
              <a:t> from the DMZ machine where the apache server resides. </a:t>
            </a:r>
            <a:endParaRPr/>
          </a:p>
        </p:txBody>
      </p:sp>
      <p:sp>
        <p:nvSpPr>
          <p:cNvPr id="168" name="Google Shape;168;p28"/>
          <p:cNvSpPr txBox="1"/>
          <p:nvPr>
            <p:ph idx="1" type="body"/>
          </p:nvPr>
        </p:nvSpPr>
        <p:spPr>
          <a:xfrm>
            <a:off x="311700" y="1866900"/>
            <a:ext cx="4164300" cy="270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mysql -p -u q2auser -h 192.168.203.3 q2a </a:t>
            </a:r>
            <a:endParaRPr sz="1100">
              <a:solidFill>
                <a:srgbClr val="188038"/>
              </a:solidFill>
              <a:latin typeface="Roboto Mono"/>
              <a:ea typeface="Roboto Mono"/>
              <a:cs typeface="Roboto Mono"/>
              <a:sym typeface="Roboto Mono"/>
            </a:endParaRPr>
          </a:p>
          <a:p>
            <a:pPr indent="0" lvl="0" marL="0" rtl="0" algn="l">
              <a:lnSpc>
                <a:spcPct val="100000"/>
              </a:lnSpc>
              <a:spcBef>
                <a:spcPts val="1200"/>
              </a:spcBef>
              <a:spcAft>
                <a:spcPts val="0"/>
              </a:spcAft>
              <a:buNone/>
            </a:pPr>
            <a:r>
              <a:rPr lang="en"/>
              <a:t>Description: </a:t>
            </a:r>
            <a:endParaRPr/>
          </a:p>
          <a:p>
            <a:pPr indent="0" lvl="0" marL="0" rtl="0" algn="l">
              <a:lnSpc>
                <a:spcPct val="100000"/>
              </a:lnSpc>
              <a:spcBef>
                <a:spcPts val="0"/>
              </a:spcBef>
              <a:spcAft>
                <a:spcPts val="0"/>
              </a:spcAft>
              <a:buNone/>
            </a:pPr>
            <a:r>
              <a:rPr lang="en"/>
              <a:t>-p ask for password</a:t>
            </a:r>
            <a:endParaRPr/>
          </a:p>
          <a:p>
            <a:pPr indent="0" lvl="0" marL="0" rtl="0" algn="l">
              <a:lnSpc>
                <a:spcPct val="100000"/>
              </a:lnSpc>
              <a:spcBef>
                <a:spcPts val="0"/>
              </a:spcBef>
              <a:spcAft>
                <a:spcPts val="0"/>
              </a:spcAft>
              <a:buNone/>
            </a:pPr>
            <a:r>
              <a:rPr lang="en"/>
              <a:t>-u username (q2auser)</a:t>
            </a:r>
            <a:endParaRPr/>
          </a:p>
          <a:p>
            <a:pPr indent="0" lvl="0" marL="0" rtl="0" algn="l">
              <a:lnSpc>
                <a:spcPct val="100000"/>
              </a:lnSpc>
              <a:spcBef>
                <a:spcPts val="0"/>
              </a:spcBef>
              <a:spcAft>
                <a:spcPts val="0"/>
              </a:spcAft>
              <a:buNone/>
            </a:pPr>
            <a:r>
              <a:rPr lang="en"/>
              <a:t>-h host ip address(192.168.203.3)</a:t>
            </a:r>
            <a:endParaRPr/>
          </a:p>
          <a:p>
            <a:pPr indent="0" lvl="0" marL="0" rtl="0" algn="l">
              <a:lnSpc>
                <a:spcPct val="100000"/>
              </a:lnSpc>
              <a:spcBef>
                <a:spcPts val="0"/>
              </a:spcBef>
              <a:spcAft>
                <a:spcPts val="0"/>
              </a:spcAft>
              <a:buClr>
                <a:schemeClr val="dk1"/>
              </a:buClr>
              <a:buSzPts val="1100"/>
              <a:buFont typeface="Arial"/>
              <a:buNone/>
            </a:pPr>
            <a:r>
              <a:rPr lang="en"/>
              <a:t>(q2a) the name of the database</a:t>
            </a:r>
            <a:endParaRPr/>
          </a:p>
        </p:txBody>
      </p:sp>
      <p:pic>
        <p:nvPicPr>
          <p:cNvPr id="169" name="Google Shape;169;p28"/>
          <p:cNvPicPr preferRelativeResize="0"/>
          <p:nvPr/>
        </p:nvPicPr>
        <p:blipFill>
          <a:blip r:embed="rId3">
            <a:alphaModFix/>
          </a:blip>
          <a:stretch>
            <a:fillRect/>
          </a:stretch>
        </p:blipFill>
        <p:spPr>
          <a:xfrm>
            <a:off x="4034700" y="1171600"/>
            <a:ext cx="4164261" cy="3305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Apache server</a:t>
            </a:r>
            <a:r>
              <a:rPr lang="en"/>
              <a:t> installation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 Apache Server</a:t>
            </a:r>
            <a:endParaRPr/>
          </a:p>
        </p:txBody>
      </p:sp>
      <p:sp>
        <p:nvSpPr>
          <p:cNvPr id="180" name="Google Shape;180;p30"/>
          <p:cNvSpPr txBox="1"/>
          <p:nvPr>
            <p:ph idx="1" type="body"/>
          </p:nvPr>
        </p:nvSpPr>
        <p:spPr>
          <a:xfrm>
            <a:off x="311700" y="1171600"/>
            <a:ext cx="16134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Arial"/>
                <a:ea typeface="Arial"/>
                <a:cs typeface="Arial"/>
                <a:sym typeface="Arial"/>
              </a:rPr>
              <a:t>Download, install, and initialize Apache HTTPD server software.</a:t>
            </a:r>
            <a:endParaRPr>
              <a:latin typeface="Arial"/>
              <a:ea typeface="Arial"/>
              <a:cs typeface="Arial"/>
              <a:sym typeface="Arial"/>
            </a:endParaRPr>
          </a:p>
        </p:txBody>
      </p:sp>
      <p:pic>
        <p:nvPicPr>
          <p:cNvPr id="181" name="Google Shape;181;p30"/>
          <p:cNvPicPr preferRelativeResize="0"/>
          <p:nvPr/>
        </p:nvPicPr>
        <p:blipFill>
          <a:blip r:embed="rId3">
            <a:alphaModFix/>
          </a:blip>
          <a:stretch>
            <a:fillRect/>
          </a:stretch>
        </p:blipFill>
        <p:spPr>
          <a:xfrm>
            <a:off x="2077500" y="1210625"/>
            <a:ext cx="3695700" cy="257175"/>
          </a:xfrm>
          <a:prstGeom prst="rect">
            <a:avLst/>
          </a:prstGeom>
          <a:noFill/>
          <a:ln>
            <a:noFill/>
          </a:ln>
        </p:spPr>
      </p:pic>
      <p:pic>
        <p:nvPicPr>
          <p:cNvPr id="182" name="Google Shape;182;p30"/>
          <p:cNvPicPr preferRelativeResize="0"/>
          <p:nvPr/>
        </p:nvPicPr>
        <p:blipFill>
          <a:blip r:embed="rId4">
            <a:alphaModFix/>
          </a:blip>
          <a:stretch>
            <a:fillRect/>
          </a:stretch>
        </p:blipFill>
        <p:spPr>
          <a:xfrm>
            <a:off x="2077500" y="1620200"/>
            <a:ext cx="4086225" cy="190500"/>
          </a:xfrm>
          <a:prstGeom prst="rect">
            <a:avLst/>
          </a:prstGeom>
          <a:noFill/>
          <a:ln>
            <a:noFill/>
          </a:ln>
        </p:spPr>
      </p:pic>
      <p:pic>
        <p:nvPicPr>
          <p:cNvPr id="183" name="Google Shape;183;p30"/>
          <p:cNvPicPr preferRelativeResize="0"/>
          <p:nvPr/>
        </p:nvPicPr>
        <p:blipFill>
          <a:blip r:embed="rId5">
            <a:alphaModFix/>
          </a:blip>
          <a:stretch>
            <a:fillRect/>
          </a:stretch>
        </p:blipFill>
        <p:spPr>
          <a:xfrm>
            <a:off x="2077500" y="1963100"/>
            <a:ext cx="5705475" cy="2105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 Apache Server</a:t>
            </a:r>
            <a:endParaRPr/>
          </a:p>
        </p:txBody>
      </p:sp>
      <p:sp>
        <p:nvSpPr>
          <p:cNvPr id="189" name="Google Shape;189;p31"/>
          <p:cNvSpPr txBox="1"/>
          <p:nvPr>
            <p:ph idx="1" type="body"/>
          </p:nvPr>
        </p:nvSpPr>
        <p:spPr>
          <a:xfrm>
            <a:off x="311700" y="1171600"/>
            <a:ext cx="1836900" cy="33972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a:latin typeface="Arial"/>
                <a:ea typeface="Arial"/>
                <a:cs typeface="Arial"/>
                <a:sym typeface="Arial"/>
              </a:rPr>
              <a:t>Backup a copy of the primary configuration file /etc/httpd/conf/httpd.conf</a:t>
            </a:r>
            <a:endParaRPr>
              <a:latin typeface="Arial"/>
              <a:ea typeface="Arial"/>
              <a:cs typeface="Arial"/>
              <a:sym typeface="Arial"/>
            </a:endParaRPr>
          </a:p>
          <a:p>
            <a:pPr indent="0" lvl="0" marL="0" rtl="0" algn="l">
              <a:spcBef>
                <a:spcPts val="1200"/>
              </a:spcBef>
              <a:spcAft>
                <a:spcPts val="1200"/>
              </a:spcAft>
              <a:buNone/>
            </a:pPr>
            <a:r>
              <a:rPr lang="en">
                <a:latin typeface="Arial"/>
                <a:ea typeface="Arial"/>
                <a:cs typeface="Arial"/>
                <a:sym typeface="Arial"/>
              </a:rPr>
              <a:t>Change configuration file by changing the Listen directive to attach the service to the virtual ethernet. To do this open nano and change the Listener directive to the Host </a:t>
            </a:r>
            <a:r>
              <a:rPr lang="en">
                <a:latin typeface="Arial"/>
                <a:ea typeface="Arial"/>
                <a:cs typeface="Arial"/>
                <a:sym typeface="Arial"/>
              </a:rPr>
              <a:t>server</a:t>
            </a:r>
            <a:r>
              <a:rPr lang="en">
                <a:latin typeface="Arial"/>
                <a:ea typeface="Arial"/>
                <a:cs typeface="Arial"/>
                <a:sym typeface="Arial"/>
              </a:rPr>
              <a:t> IP address and port 80</a:t>
            </a:r>
            <a:endParaRPr>
              <a:latin typeface="Arial"/>
              <a:ea typeface="Arial"/>
              <a:cs typeface="Arial"/>
              <a:sym typeface="Arial"/>
            </a:endParaRPr>
          </a:p>
        </p:txBody>
      </p:sp>
      <p:pic>
        <p:nvPicPr>
          <p:cNvPr id="190" name="Google Shape;190;p31"/>
          <p:cNvPicPr preferRelativeResize="0"/>
          <p:nvPr/>
        </p:nvPicPr>
        <p:blipFill>
          <a:blip r:embed="rId3">
            <a:alphaModFix/>
          </a:blip>
          <a:stretch>
            <a:fillRect/>
          </a:stretch>
        </p:blipFill>
        <p:spPr>
          <a:xfrm>
            <a:off x="2259825" y="1684300"/>
            <a:ext cx="3619500" cy="180975"/>
          </a:xfrm>
          <a:prstGeom prst="rect">
            <a:avLst/>
          </a:prstGeom>
          <a:noFill/>
          <a:ln>
            <a:noFill/>
          </a:ln>
        </p:spPr>
      </p:pic>
      <p:pic>
        <p:nvPicPr>
          <p:cNvPr id="191" name="Google Shape;191;p31"/>
          <p:cNvPicPr preferRelativeResize="0"/>
          <p:nvPr/>
        </p:nvPicPr>
        <p:blipFill>
          <a:blip r:embed="rId4">
            <a:alphaModFix/>
          </a:blip>
          <a:stretch>
            <a:fillRect/>
          </a:stretch>
        </p:blipFill>
        <p:spPr>
          <a:xfrm>
            <a:off x="2259825" y="2491350"/>
            <a:ext cx="5095875" cy="209550"/>
          </a:xfrm>
          <a:prstGeom prst="rect">
            <a:avLst/>
          </a:prstGeom>
          <a:noFill/>
          <a:ln>
            <a:noFill/>
          </a:ln>
        </p:spPr>
      </p:pic>
      <p:pic>
        <p:nvPicPr>
          <p:cNvPr id="192" name="Google Shape;192;p31"/>
          <p:cNvPicPr preferRelativeResize="0"/>
          <p:nvPr/>
        </p:nvPicPr>
        <p:blipFill>
          <a:blip r:embed="rId5">
            <a:alphaModFix/>
          </a:blip>
          <a:stretch>
            <a:fillRect/>
          </a:stretch>
        </p:blipFill>
        <p:spPr>
          <a:xfrm>
            <a:off x="2259825" y="2901350"/>
            <a:ext cx="6067425" cy="1628775"/>
          </a:xfrm>
          <a:prstGeom prst="rect">
            <a:avLst/>
          </a:prstGeom>
          <a:noFill/>
          <a:ln>
            <a:noFill/>
          </a:ln>
        </p:spPr>
      </p:pic>
      <p:pic>
        <p:nvPicPr>
          <p:cNvPr id="193" name="Google Shape;193;p31"/>
          <p:cNvPicPr preferRelativeResize="0"/>
          <p:nvPr/>
        </p:nvPicPr>
        <p:blipFill>
          <a:blip r:embed="rId6">
            <a:alphaModFix/>
          </a:blip>
          <a:stretch>
            <a:fillRect/>
          </a:stretch>
        </p:blipFill>
        <p:spPr>
          <a:xfrm>
            <a:off x="2259825" y="4666275"/>
            <a:ext cx="4552950" cy="171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1516150" y="152400"/>
            <a:ext cx="6111690" cy="4838699"/>
          </a:xfrm>
          <a:prstGeom prst="rect">
            <a:avLst/>
          </a:prstGeom>
          <a:noFill/>
          <a:ln>
            <a:noFill/>
          </a:ln>
        </p:spPr>
      </p:pic>
      <p:pic>
        <p:nvPicPr>
          <p:cNvPr id="66" name="Google Shape;66;p14"/>
          <p:cNvPicPr preferRelativeResize="0"/>
          <p:nvPr/>
        </p:nvPicPr>
        <p:blipFill>
          <a:blip r:embed="rId4">
            <a:alphaModFix/>
          </a:blip>
          <a:stretch>
            <a:fillRect/>
          </a:stretch>
        </p:blipFill>
        <p:spPr>
          <a:xfrm>
            <a:off x="1245140" y="0"/>
            <a:ext cx="6653719"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 Apache Server</a:t>
            </a:r>
            <a:endParaRPr/>
          </a:p>
        </p:txBody>
      </p:sp>
      <p:sp>
        <p:nvSpPr>
          <p:cNvPr id="199" name="Google Shape;199;p32"/>
          <p:cNvSpPr txBox="1"/>
          <p:nvPr>
            <p:ph idx="1" type="body"/>
          </p:nvPr>
        </p:nvSpPr>
        <p:spPr>
          <a:xfrm>
            <a:off x="311700" y="1171600"/>
            <a:ext cx="16134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Check the server status.</a:t>
            </a:r>
            <a:endParaRPr>
              <a:latin typeface="Arial"/>
              <a:ea typeface="Arial"/>
              <a:cs typeface="Arial"/>
              <a:sym typeface="Arial"/>
            </a:endParaRPr>
          </a:p>
          <a:p>
            <a:pPr indent="0" lvl="0" marL="0" rtl="0" algn="l">
              <a:spcBef>
                <a:spcPts val="1200"/>
              </a:spcBef>
              <a:spcAft>
                <a:spcPts val="1200"/>
              </a:spcAft>
              <a:buNone/>
            </a:pPr>
            <a:r>
              <a:rPr lang="en">
                <a:latin typeface="Arial"/>
                <a:ea typeface="Arial"/>
                <a:cs typeface="Arial"/>
                <a:sym typeface="Arial"/>
              </a:rPr>
              <a:t>Notice it is listening to the IP </a:t>
            </a:r>
            <a:r>
              <a:rPr lang="en">
                <a:latin typeface="Arial"/>
                <a:ea typeface="Arial"/>
                <a:cs typeface="Arial"/>
                <a:sym typeface="Arial"/>
              </a:rPr>
              <a:t>address</a:t>
            </a:r>
            <a:r>
              <a:rPr lang="en">
                <a:latin typeface="Arial"/>
                <a:ea typeface="Arial"/>
                <a:cs typeface="Arial"/>
                <a:sym typeface="Arial"/>
              </a:rPr>
              <a:t> and port we configured earlier.</a:t>
            </a:r>
            <a:endParaRPr>
              <a:latin typeface="Arial"/>
              <a:ea typeface="Arial"/>
              <a:cs typeface="Arial"/>
              <a:sym typeface="Arial"/>
            </a:endParaRPr>
          </a:p>
        </p:txBody>
      </p:sp>
      <p:pic>
        <p:nvPicPr>
          <p:cNvPr id="200" name="Google Shape;200;p32"/>
          <p:cNvPicPr preferRelativeResize="0"/>
          <p:nvPr/>
        </p:nvPicPr>
        <p:blipFill>
          <a:blip r:embed="rId3">
            <a:alphaModFix/>
          </a:blip>
          <a:stretch>
            <a:fillRect/>
          </a:stretch>
        </p:blipFill>
        <p:spPr>
          <a:xfrm>
            <a:off x="2077500" y="1210625"/>
            <a:ext cx="4448175" cy="200025"/>
          </a:xfrm>
          <a:prstGeom prst="rect">
            <a:avLst/>
          </a:prstGeom>
          <a:noFill/>
          <a:ln>
            <a:noFill/>
          </a:ln>
        </p:spPr>
      </p:pic>
      <p:pic>
        <p:nvPicPr>
          <p:cNvPr id="201" name="Google Shape;201;p32"/>
          <p:cNvPicPr preferRelativeResize="0"/>
          <p:nvPr/>
        </p:nvPicPr>
        <p:blipFill>
          <a:blip r:embed="rId4">
            <a:alphaModFix/>
          </a:blip>
          <a:stretch>
            <a:fillRect/>
          </a:stretch>
        </p:blipFill>
        <p:spPr>
          <a:xfrm>
            <a:off x="2077500" y="1563050"/>
            <a:ext cx="6914100" cy="3310444"/>
          </a:xfrm>
          <a:prstGeom prst="rect">
            <a:avLst/>
          </a:prstGeom>
          <a:noFill/>
          <a:ln>
            <a:noFill/>
          </a:ln>
        </p:spPr>
      </p:pic>
      <p:cxnSp>
        <p:nvCxnSpPr>
          <p:cNvPr id="202" name="Google Shape;202;p32"/>
          <p:cNvCxnSpPr/>
          <p:nvPr/>
        </p:nvCxnSpPr>
        <p:spPr>
          <a:xfrm rot="10800000">
            <a:off x="7009075" y="2478175"/>
            <a:ext cx="693300" cy="69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 Apache Server</a:t>
            </a:r>
            <a:endParaRPr/>
          </a:p>
        </p:txBody>
      </p:sp>
      <p:sp>
        <p:nvSpPr>
          <p:cNvPr id="208" name="Google Shape;208;p33"/>
          <p:cNvSpPr txBox="1"/>
          <p:nvPr>
            <p:ph idx="1" type="body"/>
          </p:nvPr>
        </p:nvSpPr>
        <p:spPr>
          <a:xfrm>
            <a:off x="311700" y="1171600"/>
            <a:ext cx="1613400" cy="3397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latin typeface="Arial"/>
                <a:ea typeface="Arial"/>
                <a:cs typeface="Arial"/>
                <a:sym typeface="Arial"/>
              </a:rPr>
              <a:t>Enable service to start at startup.</a:t>
            </a:r>
            <a:endParaRPr>
              <a:latin typeface="Arial"/>
              <a:ea typeface="Arial"/>
              <a:cs typeface="Arial"/>
              <a:sym typeface="Arial"/>
            </a:endParaRPr>
          </a:p>
          <a:p>
            <a:pPr indent="0" lvl="0" marL="0" rtl="0" algn="l">
              <a:spcBef>
                <a:spcPts val="1200"/>
              </a:spcBef>
              <a:spcAft>
                <a:spcPts val="1200"/>
              </a:spcAft>
              <a:buNone/>
            </a:pPr>
            <a:r>
              <a:rPr lang="en">
                <a:latin typeface="Arial"/>
                <a:ea typeface="Arial"/>
                <a:cs typeface="Arial"/>
                <a:sym typeface="Arial"/>
              </a:rPr>
              <a:t>Open browser and surf to the host servers webpage.  You should see the new </a:t>
            </a:r>
            <a:r>
              <a:rPr lang="en">
                <a:latin typeface="Arial"/>
                <a:ea typeface="Arial"/>
                <a:cs typeface="Arial"/>
                <a:sym typeface="Arial"/>
              </a:rPr>
              <a:t>installation</a:t>
            </a:r>
            <a:r>
              <a:rPr lang="en">
                <a:latin typeface="Arial"/>
                <a:ea typeface="Arial"/>
                <a:cs typeface="Arial"/>
                <a:sym typeface="Arial"/>
              </a:rPr>
              <a:t> “Test Page”</a:t>
            </a:r>
            <a:endParaRPr>
              <a:latin typeface="Arial"/>
              <a:ea typeface="Arial"/>
              <a:cs typeface="Arial"/>
              <a:sym typeface="Arial"/>
            </a:endParaRPr>
          </a:p>
        </p:txBody>
      </p:sp>
      <p:pic>
        <p:nvPicPr>
          <p:cNvPr id="209" name="Google Shape;209;p33"/>
          <p:cNvPicPr preferRelativeResize="0"/>
          <p:nvPr/>
        </p:nvPicPr>
        <p:blipFill>
          <a:blip r:embed="rId3">
            <a:alphaModFix/>
          </a:blip>
          <a:stretch>
            <a:fillRect/>
          </a:stretch>
        </p:blipFill>
        <p:spPr>
          <a:xfrm>
            <a:off x="1925100" y="1283650"/>
            <a:ext cx="6944299" cy="763825"/>
          </a:xfrm>
          <a:prstGeom prst="rect">
            <a:avLst/>
          </a:prstGeom>
          <a:noFill/>
          <a:ln>
            <a:noFill/>
          </a:ln>
        </p:spPr>
      </p:pic>
      <p:pic>
        <p:nvPicPr>
          <p:cNvPr id="210" name="Google Shape;210;p33"/>
          <p:cNvPicPr preferRelativeResize="0"/>
          <p:nvPr/>
        </p:nvPicPr>
        <p:blipFill>
          <a:blip r:embed="rId4">
            <a:alphaModFix/>
          </a:blip>
          <a:stretch>
            <a:fillRect/>
          </a:stretch>
        </p:blipFill>
        <p:spPr>
          <a:xfrm>
            <a:off x="1925100" y="2272900"/>
            <a:ext cx="4514850" cy="200025"/>
          </a:xfrm>
          <a:prstGeom prst="rect">
            <a:avLst/>
          </a:prstGeom>
          <a:noFill/>
          <a:ln>
            <a:noFill/>
          </a:ln>
        </p:spPr>
      </p:pic>
      <p:pic>
        <p:nvPicPr>
          <p:cNvPr id="211" name="Google Shape;211;p33"/>
          <p:cNvPicPr preferRelativeResize="0"/>
          <p:nvPr/>
        </p:nvPicPr>
        <p:blipFill>
          <a:blip r:embed="rId5">
            <a:alphaModFix/>
          </a:blip>
          <a:stretch>
            <a:fillRect/>
          </a:stretch>
        </p:blipFill>
        <p:spPr>
          <a:xfrm>
            <a:off x="1925088" y="2618475"/>
            <a:ext cx="3848175" cy="23657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Download</a:t>
            </a:r>
            <a:r>
              <a:rPr lang="en"/>
              <a:t> &amp; Install PHP</a:t>
            </a:r>
            <a:endParaRPr/>
          </a:p>
        </p:txBody>
      </p:sp>
      <p:sp>
        <p:nvSpPr>
          <p:cNvPr id="217" name="Google Shape;217;p34"/>
          <p:cNvSpPr txBox="1"/>
          <p:nvPr>
            <p:ph idx="1" type="body"/>
          </p:nvPr>
        </p:nvSpPr>
        <p:spPr>
          <a:xfrm>
            <a:off x="311700" y="1171600"/>
            <a:ext cx="16134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Download and </a:t>
            </a:r>
            <a:r>
              <a:rPr lang="en">
                <a:latin typeface="Arial"/>
                <a:ea typeface="Arial"/>
                <a:cs typeface="Arial"/>
                <a:sym typeface="Arial"/>
              </a:rPr>
              <a:t>install</a:t>
            </a:r>
            <a:r>
              <a:rPr lang="en">
                <a:latin typeface="Arial"/>
                <a:ea typeface="Arial"/>
                <a:cs typeface="Arial"/>
                <a:sym typeface="Arial"/>
              </a:rPr>
              <a:t> PHP. </a:t>
            </a:r>
            <a:endParaRPr>
              <a:latin typeface="Arial"/>
              <a:ea typeface="Arial"/>
              <a:cs typeface="Arial"/>
              <a:sym typeface="Arial"/>
            </a:endParaRPr>
          </a:p>
          <a:p>
            <a:pPr indent="0" lvl="0" marL="0" rtl="0" algn="l">
              <a:spcBef>
                <a:spcPts val="1200"/>
              </a:spcBef>
              <a:spcAft>
                <a:spcPts val="1200"/>
              </a:spcAft>
              <a:buNone/>
            </a:pPr>
            <a:r>
              <a:rPr lang="en">
                <a:latin typeface="Arial"/>
                <a:ea typeface="Arial"/>
                <a:cs typeface="Arial"/>
                <a:sym typeface="Arial"/>
              </a:rPr>
              <a:t>Restart Apache.</a:t>
            </a:r>
            <a:endParaRPr>
              <a:latin typeface="Arial"/>
              <a:ea typeface="Arial"/>
              <a:cs typeface="Arial"/>
              <a:sym typeface="Arial"/>
            </a:endParaRPr>
          </a:p>
        </p:txBody>
      </p:sp>
      <p:pic>
        <p:nvPicPr>
          <p:cNvPr id="218" name="Google Shape;218;p34"/>
          <p:cNvPicPr preferRelativeResize="0"/>
          <p:nvPr/>
        </p:nvPicPr>
        <p:blipFill>
          <a:blip r:embed="rId3">
            <a:alphaModFix/>
          </a:blip>
          <a:stretch>
            <a:fillRect/>
          </a:stretch>
        </p:blipFill>
        <p:spPr>
          <a:xfrm>
            <a:off x="2077500" y="1327325"/>
            <a:ext cx="3676650" cy="209550"/>
          </a:xfrm>
          <a:prstGeom prst="rect">
            <a:avLst/>
          </a:prstGeom>
          <a:noFill/>
          <a:ln>
            <a:noFill/>
          </a:ln>
        </p:spPr>
      </p:pic>
      <p:pic>
        <p:nvPicPr>
          <p:cNvPr id="219" name="Google Shape;219;p34"/>
          <p:cNvPicPr preferRelativeResize="0"/>
          <p:nvPr/>
        </p:nvPicPr>
        <p:blipFill>
          <a:blip r:embed="rId4">
            <a:alphaModFix/>
          </a:blip>
          <a:stretch>
            <a:fillRect/>
          </a:stretch>
        </p:blipFill>
        <p:spPr>
          <a:xfrm>
            <a:off x="2077500" y="1866900"/>
            <a:ext cx="6248400" cy="1409700"/>
          </a:xfrm>
          <a:prstGeom prst="rect">
            <a:avLst/>
          </a:prstGeom>
          <a:noFill/>
          <a:ln>
            <a:noFill/>
          </a:ln>
        </p:spPr>
      </p:pic>
      <p:pic>
        <p:nvPicPr>
          <p:cNvPr id="220" name="Google Shape;220;p34"/>
          <p:cNvPicPr preferRelativeResize="0"/>
          <p:nvPr/>
        </p:nvPicPr>
        <p:blipFill>
          <a:blip r:embed="rId5">
            <a:alphaModFix/>
          </a:blip>
          <a:stretch>
            <a:fillRect/>
          </a:stretch>
        </p:blipFill>
        <p:spPr>
          <a:xfrm>
            <a:off x="2077500" y="3649550"/>
            <a:ext cx="4505325" cy="228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Download &amp; Install PHP</a:t>
            </a:r>
            <a:endParaRPr/>
          </a:p>
        </p:txBody>
      </p:sp>
      <p:sp>
        <p:nvSpPr>
          <p:cNvPr id="226" name="Google Shape;226;p35"/>
          <p:cNvSpPr txBox="1"/>
          <p:nvPr>
            <p:ph idx="1" type="body"/>
          </p:nvPr>
        </p:nvSpPr>
        <p:spPr>
          <a:xfrm>
            <a:off x="311700" y="1171600"/>
            <a:ext cx="16134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Check Apache server status.</a:t>
            </a:r>
            <a:endParaRPr>
              <a:latin typeface="Arial"/>
              <a:ea typeface="Arial"/>
              <a:cs typeface="Arial"/>
              <a:sym typeface="Arial"/>
            </a:endParaRPr>
          </a:p>
          <a:p>
            <a:pPr indent="0" lvl="0" marL="0" rtl="0" algn="l">
              <a:spcBef>
                <a:spcPts val="1200"/>
              </a:spcBef>
              <a:spcAft>
                <a:spcPts val="1200"/>
              </a:spcAft>
              <a:buNone/>
            </a:pPr>
            <a:r>
              <a:rPr lang="en">
                <a:latin typeface="Arial"/>
                <a:ea typeface="Arial"/>
                <a:cs typeface="Arial"/>
                <a:sym typeface="Arial"/>
              </a:rPr>
              <a:t>Notice php-fpm is activated without having to enable it.</a:t>
            </a:r>
            <a:endParaRPr>
              <a:latin typeface="Arial"/>
              <a:ea typeface="Arial"/>
              <a:cs typeface="Arial"/>
              <a:sym typeface="Arial"/>
            </a:endParaRPr>
          </a:p>
        </p:txBody>
      </p:sp>
      <p:pic>
        <p:nvPicPr>
          <p:cNvPr id="227" name="Google Shape;227;p35"/>
          <p:cNvPicPr preferRelativeResize="0"/>
          <p:nvPr/>
        </p:nvPicPr>
        <p:blipFill>
          <a:blip r:embed="rId3">
            <a:alphaModFix/>
          </a:blip>
          <a:stretch>
            <a:fillRect/>
          </a:stretch>
        </p:blipFill>
        <p:spPr>
          <a:xfrm>
            <a:off x="2091225" y="1327325"/>
            <a:ext cx="4238625" cy="180975"/>
          </a:xfrm>
          <a:prstGeom prst="rect">
            <a:avLst/>
          </a:prstGeom>
          <a:noFill/>
          <a:ln>
            <a:noFill/>
          </a:ln>
        </p:spPr>
      </p:pic>
      <p:pic>
        <p:nvPicPr>
          <p:cNvPr id="228" name="Google Shape;228;p35"/>
          <p:cNvPicPr preferRelativeResize="0"/>
          <p:nvPr/>
        </p:nvPicPr>
        <p:blipFill>
          <a:blip r:embed="rId4">
            <a:alphaModFix/>
          </a:blip>
          <a:stretch>
            <a:fillRect/>
          </a:stretch>
        </p:blipFill>
        <p:spPr>
          <a:xfrm>
            <a:off x="2077500" y="1660700"/>
            <a:ext cx="6914100" cy="2623312"/>
          </a:xfrm>
          <a:prstGeom prst="rect">
            <a:avLst/>
          </a:prstGeom>
          <a:noFill/>
          <a:ln>
            <a:noFill/>
          </a:ln>
        </p:spPr>
      </p:pic>
      <p:cxnSp>
        <p:nvCxnSpPr>
          <p:cNvPr id="229" name="Google Shape;229;p35"/>
          <p:cNvCxnSpPr/>
          <p:nvPr/>
        </p:nvCxnSpPr>
        <p:spPr>
          <a:xfrm flipH="1">
            <a:off x="3782600" y="2052600"/>
            <a:ext cx="631500" cy="69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Download &amp; Install PHP</a:t>
            </a:r>
            <a:endParaRPr/>
          </a:p>
        </p:txBody>
      </p:sp>
      <p:sp>
        <p:nvSpPr>
          <p:cNvPr id="235" name="Google Shape;235;p36"/>
          <p:cNvSpPr txBox="1"/>
          <p:nvPr>
            <p:ph idx="1" type="body"/>
          </p:nvPr>
        </p:nvSpPr>
        <p:spPr>
          <a:xfrm>
            <a:off x="311700" y="1171600"/>
            <a:ext cx="1613400" cy="33972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latin typeface="Arial"/>
                <a:ea typeface="Arial"/>
                <a:cs typeface="Arial"/>
                <a:sym typeface="Arial"/>
              </a:rPr>
              <a:t>Check php-fpm status.</a:t>
            </a:r>
            <a:endParaRPr>
              <a:latin typeface="Arial"/>
              <a:ea typeface="Arial"/>
              <a:cs typeface="Arial"/>
              <a:sym typeface="Arial"/>
            </a:endParaRPr>
          </a:p>
          <a:p>
            <a:pPr indent="0" lvl="0" marL="0" rtl="0" algn="l">
              <a:spcBef>
                <a:spcPts val="1200"/>
              </a:spcBef>
              <a:spcAft>
                <a:spcPts val="1200"/>
              </a:spcAft>
              <a:buNone/>
            </a:pPr>
            <a:r>
              <a:rPr lang="en">
                <a:latin typeface="Arial"/>
                <a:ea typeface="Arial"/>
                <a:cs typeface="Arial"/>
                <a:sym typeface="Arial"/>
              </a:rPr>
              <a:t>In a later assignment Q2A will </a:t>
            </a:r>
            <a:r>
              <a:rPr lang="en">
                <a:latin typeface="Arial"/>
                <a:ea typeface="Arial"/>
                <a:cs typeface="Arial"/>
                <a:sym typeface="Arial"/>
              </a:rPr>
              <a:t>specify</a:t>
            </a:r>
            <a:r>
              <a:rPr lang="en">
                <a:latin typeface="Arial"/>
                <a:ea typeface="Arial"/>
                <a:cs typeface="Arial"/>
                <a:sym typeface="Arial"/>
              </a:rPr>
              <a:t> that we need to add the extension MySQLi but when we search for a MySQL extension we only find MySQLnd in Alma Linux.</a:t>
            </a:r>
            <a:endParaRPr>
              <a:latin typeface="Arial"/>
              <a:ea typeface="Arial"/>
              <a:cs typeface="Arial"/>
              <a:sym typeface="Arial"/>
            </a:endParaRPr>
          </a:p>
        </p:txBody>
      </p:sp>
      <p:pic>
        <p:nvPicPr>
          <p:cNvPr id="236" name="Google Shape;236;p36"/>
          <p:cNvPicPr preferRelativeResize="0"/>
          <p:nvPr/>
        </p:nvPicPr>
        <p:blipFill>
          <a:blip r:embed="rId3">
            <a:alphaModFix/>
          </a:blip>
          <a:stretch>
            <a:fillRect/>
          </a:stretch>
        </p:blipFill>
        <p:spPr>
          <a:xfrm>
            <a:off x="2077500" y="1210625"/>
            <a:ext cx="4410075" cy="209550"/>
          </a:xfrm>
          <a:prstGeom prst="rect">
            <a:avLst/>
          </a:prstGeom>
          <a:noFill/>
          <a:ln>
            <a:noFill/>
          </a:ln>
        </p:spPr>
      </p:pic>
      <p:pic>
        <p:nvPicPr>
          <p:cNvPr id="237" name="Google Shape;237;p36"/>
          <p:cNvPicPr preferRelativeResize="0"/>
          <p:nvPr/>
        </p:nvPicPr>
        <p:blipFill>
          <a:blip r:embed="rId4">
            <a:alphaModFix/>
          </a:blip>
          <a:stretch>
            <a:fillRect/>
          </a:stretch>
        </p:blipFill>
        <p:spPr>
          <a:xfrm>
            <a:off x="2077500" y="1486850"/>
            <a:ext cx="6914100" cy="2462997"/>
          </a:xfrm>
          <a:prstGeom prst="rect">
            <a:avLst/>
          </a:prstGeom>
          <a:noFill/>
          <a:ln>
            <a:noFill/>
          </a:ln>
        </p:spPr>
      </p:pic>
      <p:pic>
        <p:nvPicPr>
          <p:cNvPr id="238" name="Google Shape;238;p36"/>
          <p:cNvPicPr preferRelativeResize="0"/>
          <p:nvPr/>
        </p:nvPicPr>
        <p:blipFill>
          <a:blip r:embed="rId5">
            <a:alphaModFix/>
          </a:blip>
          <a:stretch>
            <a:fillRect/>
          </a:stretch>
        </p:blipFill>
        <p:spPr>
          <a:xfrm>
            <a:off x="2077500" y="4016522"/>
            <a:ext cx="3667125" cy="190500"/>
          </a:xfrm>
          <a:prstGeom prst="rect">
            <a:avLst/>
          </a:prstGeom>
          <a:noFill/>
          <a:ln>
            <a:noFill/>
          </a:ln>
        </p:spPr>
      </p:pic>
      <p:pic>
        <p:nvPicPr>
          <p:cNvPr id="239" name="Google Shape;239;p36"/>
          <p:cNvPicPr preferRelativeResize="0"/>
          <p:nvPr/>
        </p:nvPicPr>
        <p:blipFill>
          <a:blip r:embed="rId6">
            <a:alphaModFix/>
          </a:blip>
          <a:stretch>
            <a:fillRect/>
          </a:stretch>
        </p:blipFill>
        <p:spPr>
          <a:xfrm>
            <a:off x="2077500" y="4309825"/>
            <a:ext cx="5172467" cy="613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Download &amp; Install PHP</a:t>
            </a:r>
            <a:endParaRPr/>
          </a:p>
        </p:txBody>
      </p:sp>
      <p:sp>
        <p:nvSpPr>
          <p:cNvPr id="245" name="Google Shape;245;p37"/>
          <p:cNvSpPr txBox="1"/>
          <p:nvPr>
            <p:ph idx="1" type="body"/>
          </p:nvPr>
        </p:nvSpPr>
        <p:spPr>
          <a:xfrm>
            <a:off x="311700" y="1171600"/>
            <a:ext cx="16134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Arial"/>
                <a:ea typeface="Arial"/>
                <a:cs typeface="Arial"/>
                <a:sym typeface="Arial"/>
              </a:rPr>
              <a:t>MySQLnd is an updated extension from MySQLi. It is </a:t>
            </a:r>
            <a:r>
              <a:rPr lang="en">
                <a:latin typeface="Arial"/>
                <a:ea typeface="Arial"/>
                <a:cs typeface="Arial"/>
                <a:sym typeface="Arial"/>
              </a:rPr>
              <a:t>fine</a:t>
            </a:r>
            <a:r>
              <a:rPr lang="en">
                <a:latin typeface="Arial"/>
                <a:ea typeface="Arial"/>
                <a:cs typeface="Arial"/>
                <a:sym typeface="Arial"/>
              </a:rPr>
              <a:t> to use it in this </a:t>
            </a:r>
            <a:r>
              <a:rPr lang="en">
                <a:latin typeface="Arial"/>
                <a:ea typeface="Arial"/>
                <a:cs typeface="Arial"/>
                <a:sym typeface="Arial"/>
              </a:rPr>
              <a:t>installation</a:t>
            </a:r>
            <a:r>
              <a:rPr lang="en">
                <a:latin typeface="Arial"/>
                <a:ea typeface="Arial"/>
                <a:cs typeface="Arial"/>
                <a:sym typeface="Arial"/>
              </a:rPr>
              <a:t>. Install this package.</a:t>
            </a:r>
            <a:endParaRPr>
              <a:latin typeface="Arial"/>
              <a:ea typeface="Arial"/>
              <a:cs typeface="Arial"/>
              <a:sym typeface="Arial"/>
            </a:endParaRPr>
          </a:p>
        </p:txBody>
      </p:sp>
      <p:pic>
        <p:nvPicPr>
          <p:cNvPr id="246" name="Google Shape;246;p37"/>
          <p:cNvPicPr preferRelativeResize="0"/>
          <p:nvPr/>
        </p:nvPicPr>
        <p:blipFill>
          <a:blip r:embed="rId3">
            <a:alphaModFix/>
          </a:blip>
          <a:stretch>
            <a:fillRect/>
          </a:stretch>
        </p:blipFill>
        <p:spPr>
          <a:xfrm>
            <a:off x="2077500" y="1210625"/>
            <a:ext cx="4686300" cy="247650"/>
          </a:xfrm>
          <a:prstGeom prst="rect">
            <a:avLst/>
          </a:prstGeom>
          <a:noFill/>
          <a:ln>
            <a:noFill/>
          </a:ln>
        </p:spPr>
      </p:pic>
      <p:pic>
        <p:nvPicPr>
          <p:cNvPr id="247" name="Google Shape;247;p37"/>
          <p:cNvPicPr preferRelativeResize="0"/>
          <p:nvPr/>
        </p:nvPicPr>
        <p:blipFill>
          <a:blip r:embed="rId4">
            <a:alphaModFix/>
          </a:blip>
          <a:stretch>
            <a:fillRect/>
          </a:stretch>
        </p:blipFill>
        <p:spPr>
          <a:xfrm>
            <a:off x="2077500" y="1610675"/>
            <a:ext cx="5705475" cy="1047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Test the</a:t>
            </a:r>
            <a:r>
              <a:rPr lang="en"/>
              <a:t> PHP Installation</a:t>
            </a:r>
            <a:endParaRPr/>
          </a:p>
        </p:txBody>
      </p:sp>
      <p:sp>
        <p:nvSpPr>
          <p:cNvPr id="253" name="Google Shape;253;p38"/>
          <p:cNvSpPr txBox="1"/>
          <p:nvPr>
            <p:ph idx="1" type="body"/>
          </p:nvPr>
        </p:nvSpPr>
        <p:spPr>
          <a:xfrm>
            <a:off x="311700" y="1171600"/>
            <a:ext cx="2372400" cy="36819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latin typeface="Arial"/>
                <a:ea typeface="Arial"/>
                <a:cs typeface="Arial"/>
                <a:sym typeface="Arial"/>
              </a:rPr>
              <a:t>Create a PHP file in the Apache documentroot folder /var/www/html</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Add the line &lt;?php phpinfo(); ?&gt; to the file.</a:t>
            </a:r>
            <a:endParaRPr>
              <a:latin typeface="Arial"/>
              <a:ea typeface="Arial"/>
              <a:cs typeface="Arial"/>
              <a:sym typeface="Arial"/>
            </a:endParaRPr>
          </a:p>
          <a:p>
            <a:pPr indent="0" lvl="0" marL="0" rtl="0" algn="l">
              <a:spcBef>
                <a:spcPts val="1200"/>
              </a:spcBef>
              <a:spcAft>
                <a:spcPts val="1200"/>
              </a:spcAft>
              <a:buNone/>
            </a:pPr>
            <a:r>
              <a:rPr lang="en">
                <a:latin typeface="Arial"/>
                <a:ea typeface="Arial"/>
                <a:cs typeface="Arial"/>
                <a:sym typeface="Arial"/>
              </a:rPr>
              <a:t>U</a:t>
            </a:r>
            <a:r>
              <a:rPr lang="en">
                <a:latin typeface="Arial"/>
                <a:ea typeface="Arial"/>
                <a:cs typeface="Arial"/>
                <a:sym typeface="Arial"/>
              </a:rPr>
              <a:t>se the web browser to surf to that file, using the URL http://&lt;DMZ server IP address&gt;/phpinfo.php</a:t>
            </a:r>
            <a:endParaRPr>
              <a:latin typeface="Arial"/>
              <a:ea typeface="Arial"/>
              <a:cs typeface="Arial"/>
              <a:sym typeface="Arial"/>
            </a:endParaRPr>
          </a:p>
        </p:txBody>
      </p:sp>
      <p:pic>
        <p:nvPicPr>
          <p:cNvPr id="254" name="Google Shape;254;p38"/>
          <p:cNvPicPr preferRelativeResize="0"/>
          <p:nvPr/>
        </p:nvPicPr>
        <p:blipFill>
          <a:blip r:embed="rId3">
            <a:alphaModFix/>
          </a:blip>
          <a:stretch>
            <a:fillRect/>
          </a:stretch>
        </p:blipFill>
        <p:spPr>
          <a:xfrm>
            <a:off x="2788200" y="2571750"/>
            <a:ext cx="3511520" cy="2419350"/>
          </a:xfrm>
          <a:prstGeom prst="rect">
            <a:avLst/>
          </a:prstGeom>
          <a:noFill/>
          <a:ln>
            <a:noFill/>
          </a:ln>
        </p:spPr>
      </p:pic>
      <p:pic>
        <p:nvPicPr>
          <p:cNvPr id="255" name="Google Shape;255;p38"/>
          <p:cNvPicPr preferRelativeResize="0"/>
          <p:nvPr/>
        </p:nvPicPr>
        <p:blipFill>
          <a:blip r:embed="rId4">
            <a:alphaModFix/>
          </a:blip>
          <a:stretch>
            <a:fillRect/>
          </a:stretch>
        </p:blipFill>
        <p:spPr>
          <a:xfrm>
            <a:off x="2788200" y="1251825"/>
            <a:ext cx="5257800" cy="209550"/>
          </a:xfrm>
          <a:prstGeom prst="rect">
            <a:avLst/>
          </a:prstGeom>
          <a:noFill/>
          <a:ln>
            <a:noFill/>
          </a:ln>
        </p:spPr>
      </p:pic>
      <p:pic>
        <p:nvPicPr>
          <p:cNvPr id="256" name="Google Shape;256;p38"/>
          <p:cNvPicPr preferRelativeResize="0"/>
          <p:nvPr/>
        </p:nvPicPr>
        <p:blipFill>
          <a:blip r:embed="rId5">
            <a:alphaModFix/>
          </a:blip>
          <a:stretch>
            <a:fillRect/>
          </a:stretch>
        </p:blipFill>
        <p:spPr>
          <a:xfrm>
            <a:off x="2788195" y="1764800"/>
            <a:ext cx="2476500" cy="628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Configure Policies on Internet Facing Firewalls</a:t>
            </a:r>
            <a:endParaRPr/>
          </a:p>
        </p:txBody>
      </p:sp>
      <p:sp>
        <p:nvSpPr>
          <p:cNvPr id="262" name="Google Shape;262;p39"/>
          <p:cNvSpPr txBox="1"/>
          <p:nvPr>
            <p:ph idx="1" type="body"/>
          </p:nvPr>
        </p:nvSpPr>
        <p:spPr>
          <a:xfrm>
            <a:off x="277375" y="1201350"/>
            <a:ext cx="1308000" cy="336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Configure Static NAT.</a:t>
            </a:r>
            <a:endParaRPr>
              <a:latin typeface="Arial"/>
              <a:ea typeface="Arial"/>
              <a:cs typeface="Arial"/>
              <a:sym typeface="Arial"/>
            </a:endParaRPr>
          </a:p>
          <a:p>
            <a:pPr indent="0" lvl="0" marL="0" rtl="0" algn="l">
              <a:spcBef>
                <a:spcPts val="1200"/>
              </a:spcBef>
              <a:spcAft>
                <a:spcPts val="1200"/>
              </a:spcAft>
              <a:buNone/>
            </a:pPr>
            <a:r>
              <a:rPr lang="en">
                <a:latin typeface="Arial"/>
                <a:ea typeface="Arial"/>
                <a:cs typeface="Arial"/>
                <a:sym typeface="Arial"/>
              </a:rPr>
              <a:t>Under the “Policies” tab, select “NAT” and then select “ADD”</a:t>
            </a:r>
            <a:endParaRPr>
              <a:latin typeface="Arial"/>
              <a:ea typeface="Arial"/>
              <a:cs typeface="Arial"/>
              <a:sym typeface="Arial"/>
            </a:endParaRPr>
          </a:p>
        </p:txBody>
      </p:sp>
      <p:pic>
        <p:nvPicPr>
          <p:cNvPr id="263" name="Google Shape;263;p39"/>
          <p:cNvPicPr preferRelativeResize="0"/>
          <p:nvPr/>
        </p:nvPicPr>
        <p:blipFill>
          <a:blip r:embed="rId3">
            <a:alphaModFix/>
          </a:blip>
          <a:stretch>
            <a:fillRect/>
          </a:stretch>
        </p:blipFill>
        <p:spPr>
          <a:xfrm>
            <a:off x="1585225" y="1210625"/>
            <a:ext cx="7406376" cy="3018125"/>
          </a:xfrm>
          <a:prstGeom prst="rect">
            <a:avLst/>
          </a:prstGeom>
          <a:noFill/>
          <a:ln>
            <a:noFill/>
          </a:ln>
        </p:spPr>
      </p:pic>
      <p:sp>
        <p:nvSpPr>
          <p:cNvPr id="264" name="Google Shape;264;p39"/>
          <p:cNvSpPr/>
          <p:nvPr/>
        </p:nvSpPr>
        <p:spPr>
          <a:xfrm>
            <a:off x="2533125" y="2169300"/>
            <a:ext cx="6459900" cy="43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cxnSp>
        <p:nvCxnSpPr>
          <p:cNvPr id="265" name="Google Shape;265;p39"/>
          <p:cNvCxnSpPr/>
          <p:nvPr/>
        </p:nvCxnSpPr>
        <p:spPr>
          <a:xfrm flipH="1">
            <a:off x="2642900" y="3782550"/>
            <a:ext cx="309000" cy="315900"/>
          </a:xfrm>
          <a:prstGeom prst="straightConnector1">
            <a:avLst/>
          </a:prstGeom>
          <a:noFill/>
          <a:ln cap="flat" cmpd="sng" w="9525">
            <a:solidFill>
              <a:srgbClr val="FF0000"/>
            </a:solidFill>
            <a:prstDash val="solid"/>
            <a:round/>
            <a:headEnd len="med" w="med" type="none"/>
            <a:tailEnd len="med" w="med" type="triangle"/>
          </a:ln>
        </p:spPr>
      </p:cxnSp>
      <p:cxnSp>
        <p:nvCxnSpPr>
          <p:cNvPr id="266" name="Google Shape;266;p39"/>
          <p:cNvCxnSpPr/>
          <p:nvPr/>
        </p:nvCxnSpPr>
        <p:spPr>
          <a:xfrm flipH="1">
            <a:off x="2540075" y="1201350"/>
            <a:ext cx="336300" cy="254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Configure Policies on Internet Facing Firewalls</a:t>
            </a:r>
            <a:endParaRPr/>
          </a:p>
        </p:txBody>
      </p:sp>
      <p:sp>
        <p:nvSpPr>
          <p:cNvPr id="272" name="Google Shape;272;p40"/>
          <p:cNvSpPr txBox="1"/>
          <p:nvPr>
            <p:ph idx="1" type="body"/>
          </p:nvPr>
        </p:nvSpPr>
        <p:spPr>
          <a:xfrm>
            <a:off x="311700" y="1171600"/>
            <a:ext cx="17685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Arial"/>
                <a:ea typeface="Arial"/>
                <a:cs typeface="Arial"/>
                <a:sym typeface="Arial"/>
              </a:rPr>
              <a:t>Add a name to your NAT policy.</a:t>
            </a:r>
            <a:endParaRPr>
              <a:latin typeface="Arial"/>
              <a:ea typeface="Arial"/>
              <a:cs typeface="Arial"/>
              <a:sym typeface="Arial"/>
            </a:endParaRPr>
          </a:p>
        </p:txBody>
      </p:sp>
      <p:pic>
        <p:nvPicPr>
          <p:cNvPr id="273" name="Google Shape;273;p40"/>
          <p:cNvPicPr preferRelativeResize="0"/>
          <p:nvPr/>
        </p:nvPicPr>
        <p:blipFill>
          <a:blip r:embed="rId3">
            <a:alphaModFix/>
          </a:blip>
          <a:stretch>
            <a:fillRect/>
          </a:stretch>
        </p:blipFill>
        <p:spPr>
          <a:xfrm>
            <a:off x="2033525" y="1374200"/>
            <a:ext cx="6233283" cy="2991976"/>
          </a:xfrm>
          <a:prstGeom prst="rect">
            <a:avLst/>
          </a:prstGeom>
          <a:noFill/>
          <a:ln>
            <a:noFill/>
          </a:ln>
        </p:spPr>
      </p:pic>
      <p:cxnSp>
        <p:nvCxnSpPr>
          <p:cNvPr id="274" name="Google Shape;274;p40"/>
          <p:cNvCxnSpPr/>
          <p:nvPr/>
        </p:nvCxnSpPr>
        <p:spPr>
          <a:xfrm flipH="1">
            <a:off x="3075550" y="1276850"/>
            <a:ext cx="507900" cy="473700"/>
          </a:xfrm>
          <a:prstGeom prst="straightConnector1">
            <a:avLst/>
          </a:prstGeom>
          <a:noFill/>
          <a:ln cap="flat" cmpd="sng" w="9525">
            <a:solidFill>
              <a:srgbClr val="FF0000"/>
            </a:solidFill>
            <a:prstDash val="solid"/>
            <a:round/>
            <a:headEnd len="med" w="med" type="none"/>
            <a:tailEnd len="med" w="med" type="triangle"/>
          </a:ln>
        </p:spPr>
      </p:cxnSp>
      <p:cxnSp>
        <p:nvCxnSpPr>
          <p:cNvPr id="275" name="Google Shape;275;p40"/>
          <p:cNvCxnSpPr/>
          <p:nvPr/>
        </p:nvCxnSpPr>
        <p:spPr>
          <a:xfrm flipH="1">
            <a:off x="3358400" y="1592675"/>
            <a:ext cx="507900" cy="4737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Configure Policies on Internet Facing Firewalls</a:t>
            </a:r>
            <a:endParaRPr/>
          </a:p>
        </p:txBody>
      </p:sp>
      <p:sp>
        <p:nvSpPr>
          <p:cNvPr id="281" name="Google Shape;281;p41"/>
          <p:cNvSpPr txBox="1"/>
          <p:nvPr>
            <p:ph idx="1" type="body"/>
          </p:nvPr>
        </p:nvSpPr>
        <p:spPr>
          <a:xfrm>
            <a:off x="311700" y="1171600"/>
            <a:ext cx="1768500" cy="33972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n">
                <a:latin typeface="Arial"/>
                <a:ea typeface="Arial"/>
                <a:cs typeface="Arial"/>
                <a:sym typeface="Arial"/>
              </a:rPr>
              <a:t>Select the “Original Packet” tab. </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Change the “Source Zone” to DMZ.</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Select the dropdown in the “</a:t>
            </a:r>
            <a:r>
              <a:rPr lang="en">
                <a:latin typeface="Arial"/>
                <a:ea typeface="Arial"/>
                <a:cs typeface="Arial"/>
                <a:sym typeface="Arial"/>
              </a:rPr>
              <a:t>Destination</a:t>
            </a:r>
            <a:r>
              <a:rPr lang="en">
                <a:latin typeface="Arial"/>
                <a:ea typeface="Arial"/>
                <a:cs typeface="Arial"/>
                <a:sym typeface="Arial"/>
              </a:rPr>
              <a:t> Zone” Select outside.</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Select the dropdown for the “Destination Interface” then select the  VPN interface in the outside zone.</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Under “Source </a:t>
            </a:r>
            <a:r>
              <a:rPr lang="en">
                <a:latin typeface="Arial"/>
                <a:ea typeface="Arial"/>
                <a:cs typeface="Arial"/>
                <a:sym typeface="Arial"/>
              </a:rPr>
              <a:t>Address</a:t>
            </a:r>
            <a:r>
              <a:rPr lang="en">
                <a:latin typeface="Arial"/>
                <a:ea typeface="Arial"/>
                <a:cs typeface="Arial"/>
                <a:sym typeface="Arial"/>
              </a:rPr>
              <a:t>” add the IP address of the apache server.</a:t>
            </a:r>
            <a:endParaRPr>
              <a:latin typeface="Arial"/>
              <a:ea typeface="Arial"/>
              <a:cs typeface="Arial"/>
              <a:sym typeface="Arial"/>
            </a:endParaRPr>
          </a:p>
          <a:p>
            <a:pPr indent="0" lvl="0" marL="0" rtl="0" algn="l">
              <a:spcBef>
                <a:spcPts val="1200"/>
              </a:spcBef>
              <a:spcAft>
                <a:spcPts val="1200"/>
              </a:spcAft>
              <a:buNone/>
            </a:pPr>
            <a:r>
              <a:rPr lang="en"/>
              <a:t> </a:t>
            </a:r>
            <a:endParaRPr/>
          </a:p>
        </p:txBody>
      </p:sp>
      <p:pic>
        <p:nvPicPr>
          <p:cNvPr id="282" name="Google Shape;282;p41"/>
          <p:cNvPicPr preferRelativeResize="0"/>
          <p:nvPr/>
        </p:nvPicPr>
        <p:blipFill>
          <a:blip r:embed="rId3">
            <a:alphaModFix/>
          </a:blip>
          <a:stretch>
            <a:fillRect/>
          </a:stretch>
        </p:blipFill>
        <p:spPr>
          <a:xfrm>
            <a:off x="2232600" y="1210625"/>
            <a:ext cx="6758999" cy="3355961"/>
          </a:xfrm>
          <a:prstGeom prst="rect">
            <a:avLst/>
          </a:prstGeom>
          <a:noFill/>
          <a:ln>
            <a:noFill/>
          </a:ln>
        </p:spPr>
      </p:pic>
      <p:cxnSp>
        <p:nvCxnSpPr>
          <p:cNvPr id="283" name="Google Shape;283;p41"/>
          <p:cNvCxnSpPr/>
          <p:nvPr/>
        </p:nvCxnSpPr>
        <p:spPr>
          <a:xfrm flipH="1">
            <a:off x="3555875" y="1338650"/>
            <a:ext cx="432600" cy="261000"/>
          </a:xfrm>
          <a:prstGeom prst="straightConnector1">
            <a:avLst/>
          </a:prstGeom>
          <a:noFill/>
          <a:ln cap="flat" cmpd="sng" w="9525">
            <a:solidFill>
              <a:srgbClr val="FF0000"/>
            </a:solidFill>
            <a:prstDash val="solid"/>
            <a:round/>
            <a:headEnd len="med" w="med" type="none"/>
            <a:tailEnd len="med" w="med" type="triangle"/>
          </a:ln>
        </p:spPr>
      </p:cxnSp>
      <p:cxnSp>
        <p:nvCxnSpPr>
          <p:cNvPr id="284" name="Google Shape;284;p41"/>
          <p:cNvCxnSpPr/>
          <p:nvPr/>
        </p:nvCxnSpPr>
        <p:spPr>
          <a:xfrm flipH="1">
            <a:off x="3535525" y="2134975"/>
            <a:ext cx="446100" cy="240300"/>
          </a:xfrm>
          <a:prstGeom prst="straightConnector1">
            <a:avLst/>
          </a:prstGeom>
          <a:noFill/>
          <a:ln cap="flat" cmpd="sng" w="9525">
            <a:solidFill>
              <a:srgbClr val="FF0000"/>
            </a:solidFill>
            <a:prstDash val="solid"/>
            <a:round/>
            <a:headEnd len="med" w="med" type="none"/>
            <a:tailEnd len="med" w="med" type="triangle"/>
          </a:ln>
        </p:spPr>
      </p:cxnSp>
      <p:cxnSp>
        <p:nvCxnSpPr>
          <p:cNvPr id="285" name="Google Shape;285;p41"/>
          <p:cNvCxnSpPr/>
          <p:nvPr/>
        </p:nvCxnSpPr>
        <p:spPr>
          <a:xfrm flipH="1">
            <a:off x="4657250" y="2706125"/>
            <a:ext cx="446100" cy="240300"/>
          </a:xfrm>
          <a:prstGeom prst="straightConnector1">
            <a:avLst/>
          </a:prstGeom>
          <a:noFill/>
          <a:ln cap="flat" cmpd="sng" w="9525">
            <a:solidFill>
              <a:srgbClr val="FF0000"/>
            </a:solidFill>
            <a:prstDash val="solid"/>
            <a:round/>
            <a:headEnd len="med" w="med" type="none"/>
            <a:tailEnd len="med" w="med" type="triangle"/>
          </a:ln>
        </p:spPr>
      </p:cxnSp>
      <p:cxnSp>
        <p:nvCxnSpPr>
          <p:cNvPr id="286" name="Google Shape;286;p41"/>
          <p:cNvCxnSpPr/>
          <p:nvPr/>
        </p:nvCxnSpPr>
        <p:spPr>
          <a:xfrm flipH="1">
            <a:off x="4657250" y="1979825"/>
            <a:ext cx="446100" cy="240300"/>
          </a:xfrm>
          <a:prstGeom prst="straightConnector1">
            <a:avLst/>
          </a:prstGeom>
          <a:noFill/>
          <a:ln cap="flat" cmpd="sng" w="9525">
            <a:solidFill>
              <a:srgbClr val="FF0000"/>
            </a:solidFill>
            <a:prstDash val="solid"/>
            <a:round/>
            <a:headEnd len="med" w="med" type="none"/>
            <a:tailEnd len="med" w="med" type="triangle"/>
          </a:ln>
        </p:spPr>
      </p:cxnSp>
      <p:cxnSp>
        <p:nvCxnSpPr>
          <p:cNvPr id="287" name="Google Shape;287;p41"/>
          <p:cNvCxnSpPr/>
          <p:nvPr/>
        </p:nvCxnSpPr>
        <p:spPr>
          <a:xfrm flipH="1">
            <a:off x="6724925" y="2134975"/>
            <a:ext cx="446100" cy="240300"/>
          </a:xfrm>
          <a:prstGeom prst="straightConnector1">
            <a:avLst/>
          </a:prstGeom>
          <a:noFill/>
          <a:ln cap="flat" cmpd="sng" w="9525">
            <a:solidFill>
              <a:srgbClr val="FF0000"/>
            </a:solidFill>
            <a:prstDash val="solid"/>
            <a:round/>
            <a:headEnd len="med" w="med" type="none"/>
            <a:tailEnd len="med" w="med" type="triangle"/>
          </a:ln>
        </p:spPr>
      </p:cxnSp>
      <p:cxnSp>
        <p:nvCxnSpPr>
          <p:cNvPr id="288" name="Google Shape;288;p41"/>
          <p:cNvCxnSpPr/>
          <p:nvPr/>
        </p:nvCxnSpPr>
        <p:spPr>
          <a:xfrm flipH="1">
            <a:off x="2662300" y="3465350"/>
            <a:ext cx="446100" cy="2403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Mariadb  installation</a:t>
            </a:r>
            <a:endParaRPr/>
          </a:p>
        </p:txBody>
      </p:sp>
      <p:sp>
        <p:nvSpPr>
          <p:cNvPr id="72" name="Google Shape;72;p15"/>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Configure Policies on Internet Facing Firewalls</a:t>
            </a:r>
            <a:endParaRPr/>
          </a:p>
        </p:txBody>
      </p:sp>
      <p:sp>
        <p:nvSpPr>
          <p:cNvPr id="294" name="Google Shape;294;p42"/>
          <p:cNvSpPr txBox="1"/>
          <p:nvPr>
            <p:ph idx="1" type="body"/>
          </p:nvPr>
        </p:nvSpPr>
        <p:spPr>
          <a:xfrm>
            <a:off x="311700" y="1171600"/>
            <a:ext cx="1768500" cy="33972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latin typeface="Arial"/>
                <a:ea typeface="Arial"/>
                <a:cs typeface="Arial"/>
                <a:sym typeface="Arial"/>
              </a:rPr>
              <a:t>Select the “Translated Packet” tab.</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Under “Translation Type” select the dropdown and then Static IP.</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Under the “Translated Address” enter the </a:t>
            </a:r>
            <a:r>
              <a:rPr lang="en">
                <a:latin typeface="Arial"/>
                <a:ea typeface="Arial"/>
                <a:cs typeface="Arial"/>
                <a:sym typeface="Arial"/>
              </a:rPr>
              <a:t>public</a:t>
            </a:r>
            <a:r>
              <a:rPr lang="en">
                <a:latin typeface="Arial"/>
                <a:ea typeface="Arial"/>
                <a:cs typeface="Arial"/>
                <a:sym typeface="Arial"/>
              </a:rPr>
              <a:t> IP address.</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Check th “Bi-directional box” so the rule translates both ways.</a:t>
            </a:r>
            <a:endParaRPr>
              <a:latin typeface="Arial"/>
              <a:ea typeface="Arial"/>
              <a:cs typeface="Arial"/>
              <a:sym typeface="Arial"/>
            </a:endParaRPr>
          </a:p>
          <a:p>
            <a:pPr indent="0" lvl="0" marL="0" rtl="0" algn="l">
              <a:spcBef>
                <a:spcPts val="1200"/>
              </a:spcBef>
              <a:spcAft>
                <a:spcPts val="1200"/>
              </a:spcAft>
              <a:buNone/>
            </a:pPr>
            <a:r>
              <a:rPr lang="en">
                <a:latin typeface="Arial"/>
                <a:ea typeface="Arial"/>
                <a:cs typeface="Arial"/>
                <a:sym typeface="Arial"/>
              </a:rPr>
              <a:t>Click “OK”</a:t>
            </a:r>
            <a:endParaRPr>
              <a:latin typeface="Arial"/>
              <a:ea typeface="Arial"/>
              <a:cs typeface="Arial"/>
              <a:sym typeface="Arial"/>
            </a:endParaRPr>
          </a:p>
        </p:txBody>
      </p:sp>
      <p:pic>
        <p:nvPicPr>
          <p:cNvPr id="295" name="Google Shape;295;p42"/>
          <p:cNvPicPr preferRelativeResize="0"/>
          <p:nvPr/>
        </p:nvPicPr>
        <p:blipFill>
          <a:blip r:embed="rId3">
            <a:alphaModFix/>
          </a:blip>
          <a:stretch>
            <a:fillRect/>
          </a:stretch>
        </p:blipFill>
        <p:spPr>
          <a:xfrm>
            <a:off x="2232600" y="1210625"/>
            <a:ext cx="6759000" cy="2187728"/>
          </a:xfrm>
          <a:prstGeom prst="rect">
            <a:avLst/>
          </a:prstGeom>
          <a:noFill/>
          <a:ln>
            <a:noFill/>
          </a:ln>
        </p:spPr>
      </p:pic>
      <p:cxnSp>
        <p:nvCxnSpPr>
          <p:cNvPr id="296" name="Google Shape;296;p42"/>
          <p:cNvCxnSpPr/>
          <p:nvPr/>
        </p:nvCxnSpPr>
        <p:spPr>
          <a:xfrm flipH="1">
            <a:off x="4647650" y="1366100"/>
            <a:ext cx="384300" cy="199200"/>
          </a:xfrm>
          <a:prstGeom prst="straightConnector1">
            <a:avLst/>
          </a:prstGeom>
          <a:noFill/>
          <a:ln cap="flat" cmpd="sng" w="9525">
            <a:solidFill>
              <a:srgbClr val="FF0000"/>
            </a:solidFill>
            <a:prstDash val="solid"/>
            <a:round/>
            <a:headEnd len="med" w="med" type="none"/>
            <a:tailEnd len="med" w="med" type="triangle"/>
          </a:ln>
        </p:spPr>
      </p:cxnSp>
      <p:cxnSp>
        <p:nvCxnSpPr>
          <p:cNvPr id="297" name="Google Shape;297;p42"/>
          <p:cNvCxnSpPr/>
          <p:nvPr/>
        </p:nvCxnSpPr>
        <p:spPr>
          <a:xfrm flipH="1">
            <a:off x="4187700" y="2204888"/>
            <a:ext cx="384300" cy="199200"/>
          </a:xfrm>
          <a:prstGeom prst="straightConnector1">
            <a:avLst/>
          </a:prstGeom>
          <a:noFill/>
          <a:ln cap="flat" cmpd="sng" w="9525">
            <a:solidFill>
              <a:srgbClr val="FF0000"/>
            </a:solidFill>
            <a:prstDash val="solid"/>
            <a:round/>
            <a:headEnd len="med" w="med" type="none"/>
            <a:tailEnd len="med" w="med" type="triangle"/>
          </a:ln>
        </p:spPr>
      </p:cxnSp>
      <p:cxnSp>
        <p:nvCxnSpPr>
          <p:cNvPr id="298" name="Google Shape;298;p42"/>
          <p:cNvCxnSpPr/>
          <p:nvPr/>
        </p:nvCxnSpPr>
        <p:spPr>
          <a:xfrm flipH="1">
            <a:off x="3957050" y="2022500"/>
            <a:ext cx="384300" cy="199200"/>
          </a:xfrm>
          <a:prstGeom prst="straightConnector1">
            <a:avLst/>
          </a:prstGeom>
          <a:noFill/>
          <a:ln cap="flat" cmpd="sng" w="9525">
            <a:solidFill>
              <a:srgbClr val="FF0000"/>
            </a:solidFill>
            <a:prstDash val="solid"/>
            <a:round/>
            <a:headEnd len="med" w="med" type="none"/>
            <a:tailEnd len="med" w="med" type="triangle"/>
          </a:ln>
        </p:spPr>
      </p:cxnSp>
      <p:cxnSp>
        <p:nvCxnSpPr>
          <p:cNvPr id="299" name="Google Shape;299;p42"/>
          <p:cNvCxnSpPr/>
          <p:nvPr/>
        </p:nvCxnSpPr>
        <p:spPr>
          <a:xfrm flipH="1">
            <a:off x="3477875" y="2310700"/>
            <a:ext cx="384300" cy="199200"/>
          </a:xfrm>
          <a:prstGeom prst="straightConnector1">
            <a:avLst/>
          </a:prstGeom>
          <a:noFill/>
          <a:ln cap="flat" cmpd="sng" w="9525">
            <a:solidFill>
              <a:srgbClr val="FF0000"/>
            </a:solidFill>
            <a:prstDash val="solid"/>
            <a:round/>
            <a:headEnd len="med" w="med" type="none"/>
            <a:tailEnd len="med" w="med" type="triangle"/>
          </a:ln>
        </p:spPr>
      </p:cxnSp>
      <p:cxnSp>
        <p:nvCxnSpPr>
          <p:cNvPr id="300" name="Google Shape;300;p42"/>
          <p:cNvCxnSpPr/>
          <p:nvPr/>
        </p:nvCxnSpPr>
        <p:spPr>
          <a:xfrm flipH="1">
            <a:off x="8167950" y="2806350"/>
            <a:ext cx="384300" cy="1992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Configure Policies on Internet Facing Firewalls</a:t>
            </a:r>
            <a:endParaRPr/>
          </a:p>
        </p:txBody>
      </p:sp>
      <p:sp>
        <p:nvSpPr>
          <p:cNvPr id="306" name="Google Shape;306;p43"/>
          <p:cNvSpPr txBox="1"/>
          <p:nvPr>
            <p:ph idx="1" type="body"/>
          </p:nvPr>
        </p:nvSpPr>
        <p:spPr>
          <a:xfrm>
            <a:off x="311700" y="1171600"/>
            <a:ext cx="1768500" cy="3397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latin typeface="Arial"/>
                <a:ea typeface="Arial"/>
                <a:cs typeface="Arial"/>
                <a:sym typeface="Arial"/>
              </a:rPr>
              <a:t>Highlight the new rule and select “move up” from the “Move” interface at the bottom of the web-interface.</a:t>
            </a:r>
            <a:endParaRPr>
              <a:latin typeface="Arial"/>
              <a:ea typeface="Arial"/>
              <a:cs typeface="Arial"/>
              <a:sym typeface="Arial"/>
            </a:endParaRPr>
          </a:p>
          <a:p>
            <a:pPr indent="0" lvl="0" marL="0" rtl="0" algn="l">
              <a:spcBef>
                <a:spcPts val="1200"/>
              </a:spcBef>
              <a:spcAft>
                <a:spcPts val="1200"/>
              </a:spcAft>
              <a:buNone/>
            </a:pPr>
            <a:r>
              <a:rPr lang="en">
                <a:latin typeface="Arial"/>
                <a:ea typeface="Arial"/>
                <a:cs typeface="Arial"/>
                <a:sym typeface="Arial"/>
              </a:rPr>
              <a:t>The rule needs to be before the team’s Dynamic rule.</a:t>
            </a:r>
            <a:endParaRPr>
              <a:latin typeface="Arial"/>
              <a:ea typeface="Arial"/>
              <a:cs typeface="Arial"/>
              <a:sym typeface="Arial"/>
            </a:endParaRPr>
          </a:p>
        </p:txBody>
      </p:sp>
      <p:pic>
        <p:nvPicPr>
          <p:cNvPr id="307" name="Google Shape;307;p43"/>
          <p:cNvPicPr preferRelativeResize="0"/>
          <p:nvPr/>
        </p:nvPicPr>
        <p:blipFill>
          <a:blip r:embed="rId3">
            <a:alphaModFix/>
          </a:blip>
          <a:stretch>
            <a:fillRect/>
          </a:stretch>
        </p:blipFill>
        <p:spPr>
          <a:xfrm>
            <a:off x="2232600" y="1210625"/>
            <a:ext cx="6758999" cy="2864548"/>
          </a:xfrm>
          <a:prstGeom prst="rect">
            <a:avLst/>
          </a:prstGeom>
          <a:noFill/>
          <a:ln>
            <a:noFill/>
          </a:ln>
        </p:spPr>
      </p:pic>
      <p:cxnSp>
        <p:nvCxnSpPr>
          <p:cNvPr id="308" name="Google Shape;308;p43"/>
          <p:cNvCxnSpPr/>
          <p:nvPr/>
        </p:nvCxnSpPr>
        <p:spPr>
          <a:xfrm flipH="1">
            <a:off x="2869525" y="1558325"/>
            <a:ext cx="466800" cy="583500"/>
          </a:xfrm>
          <a:prstGeom prst="straightConnector1">
            <a:avLst/>
          </a:prstGeom>
          <a:noFill/>
          <a:ln cap="flat" cmpd="sng" w="9525">
            <a:solidFill>
              <a:srgbClr val="FF0000"/>
            </a:solidFill>
            <a:prstDash val="solid"/>
            <a:round/>
            <a:headEnd len="med" w="med" type="none"/>
            <a:tailEnd len="med" w="med" type="triangle"/>
          </a:ln>
        </p:spPr>
      </p:cxnSp>
      <p:cxnSp>
        <p:nvCxnSpPr>
          <p:cNvPr id="309" name="Google Shape;309;p43"/>
          <p:cNvCxnSpPr/>
          <p:nvPr/>
        </p:nvCxnSpPr>
        <p:spPr>
          <a:xfrm flipH="1">
            <a:off x="4271325" y="3179800"/>
            <a:ext cx="466800" cy="5835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Configure Policies on Internet Facing Firewalls</a:t>
            </a:r>
            <a:endParaRPr/>
          </a:p>
        </p:txBody>
      </p:sp>
      <p:sp>
        <p:nvSpPr>
          <p:cNvPr id="315" name="Google Shape;315;p44"/>
          <p:cNvSpPr txBox="1"/>
          <p:nvPr>
            <p:ph idx="1" type="body"/>
          </p:nvPr>
        </p:nvSpPr>
        <p:spPr>
          <a:xfrm>
            <a:off x="311700" y="1171600"/>
            <a:ext cx="17685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Configure a web-server security policy.</a:t>
            </a:r>
            <a:endParaRPr>
              <a:latin typeface="Arial"/>
              <a:ea typeface="Arial"/>
              <a:cs typeface="Arial"/>
              <a:sym typeface="Arial"/>
            </a:endParaRPr>
          </a:p>
          <a:p>
            <a:pPr indent="0" lvl="0" marL="0" rtl="0" algn="l">
              <a:spcBef>
                <a:spcPts val="1200"/>
              </a:spcBef>
              <a:spcAft>
                <a:spcPts val="1200"/>
              </a:spcAft>
              <a:buNone/>
            </a:pPr>
            <a:r>
              <a:rPr lang="en">
                <a:latin typeface="Arial"/>
                <a:ea typeface="Arial"/>
                <a:cs typeface="Arial"/>
                <a:sym typeface="Arial"/>
              </a:rPr>
              <a:t>Select Security on the left just above NAT then </a:t>
            </a:r>
            <a:r>
              <a:rPr lang="en">
                <a:latin typeface="Arial"/>
                <a:ea typeface="Arial"/>
                <a:cs typeface="Arial"/>
                <a:sym typeface="Arial"/>
              </a:rPr>
              <a:t>click</a:t>
            </a:r>
            <a:r>
              <a:rPr lang="en">
                <a:latin typeface="Arial"/>
                <a:ea typeface="Arial"/>
                <a:cs typeface="Arial"/>
                <a:sym typeface="Arial"/>
              </a:rPr>
              <a:t> on Add.</a:t>
            </a:r>
            <a:endParaRPr>
              <a:latin typeface="Arial"/>
              <a:ea typeface="Arial"/>
              <a:cs typeface="Arial"/>
              <a:sym typeface="Arial"/>
            </a:endParaRPr>
          </a:p>
        </p:txBody>
      </p:sp>
      <p:pic>
        <p:nvPicPr>
          <p:cNvPr id="316" name="Google Shape;316;p44"/>
          <p:cNvPicPr preferRelativeResize="0"/>
          <p:nvPr/>
        </p:nvPicPr>
        <p:blipFill>
          <a:blip r:embed="rId3">
            <a:alphaModFix/>
          </a:blip>
          <a:stretch>
            <a:fillRect/>
          </a:stretch>
        </p:blipFill>
        <p:spPr>
          <a:xfrm>
            <a:off x="2232600" y="1210625"/>
            <a:ext cx="6758998" cy="2752230"/>
          </a:xfrm>
          <a:prstGeom prst="rect">
            <a:avLst/>
          </a:prstGeom>
          <a:noFill/>
          <a:ln>
            <a:noFill/>
          </a:ln>
        </p:spPr>
      </p:pic>
      <p:cxnSp>
        <p:nvCxnSpPr>
          <p:cNvPr id="317" name="Google Shape;317;p44"/>
          <p:cNvCxnSpPr/>
          <p:nvPr/>
        </p:nvCxnSpPr>
        <p:spPr>
          <a:xfrm flipH="1">
            <a:off x="2800725" y="1105250"/>
            <a:ext cx="556200" cy="254100"/>
          </a:xfrm>
          <a:prstGeom prst="straightConnector1">
            <a:avLst/>
          </a:prstGeom>
          <a:noFill/>
          <a:ln cap="flat" cmpd="sng" w="9525">
            <a:solidFill>
              <a:srgbClr val="FF0000"/>
            </a:solidFill>
            <a:prstDash val="solid"/>
            <a:round/>
            <a:headEnd len="med" w="med" type="none"/>
            <a:tailEnd len="med" w="med" type="triangle"/>
          </a:ln>
        </p:spPr>
      </p:cxnSp>
      <p:cxnSp>
        <p:nvCxnSpPr>
          <p:cNvPr id="318" name="Google Shape;318;p44"/>
          <p:cNvCxnSpPr/>
          <p:nvPr/>
        </p:nvCxnSpPr>
        <p:spPr>
          <a:xfrm flipH="1">
            <a:off x="3214000" y="3653500"/>
            <a:ext cx="556200" cy="254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Configure Policies on Internet Facing Firewalls</a:t>
            </a:r>
            <a:endParaRPr/>
          </a:p>
        </p:txBody>
      </p:sp>
      <p:sp>
        <p:nvSpPr>
          <p:cNvPr id="324" name="Google Shape;324;p45"/>
          <p:cNvSpPr txBox="1"/>
          <p:nvPr>
            <p:ph idx="1" type="body"/>
          </p:nvPr>
        </p:nvSpPr>
        <p:spPr>
          <a:xfrm>
            <a:off x="311700" y="1171600"/>
            <a:ext cx="17685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Arial"/>
                <a:ea typeface="Arial"/>
                <a:cs typeface="Arial"/>
                <a:sym typeface="Arial"/>
              </a:rPr>
              <a:t>Under General add the team name followed by “web” under the “Name” selection.</a:t>
            </a:r>
            <a:endParaRPr>
              <a:latin typeface="Arial"/>
              <a:ea typeface="Arial"/>
              <a:cs typeface="Arial"/>
              <a:sym typeface="Arial"/>
            </a:endParaRPr>
          </a:p>
        </p:txBody>
      </p:sp>
      <p:pic>
        <p:nvPicPr>
          <p:cNvPr id="325" name="Google Shape;325;p45"/>
          <p:cNvPicPr preferRelativeResize="0"/>
          <p:nvPr/>
        </p:nvPicPr>
        <p:blipFill>
          <a:blip r:embed="rId3">
            <a:alphaModFix/>
          </a:blip>
          <a:stretch>
            <a:fillRect/>
          </a:stretch>
        </p:blipFill>
        <p:spPr>
          <a:xfrm>
            <a:off x="2232600" y="1210625"/>
            <a:ext cx="6759000" cy="2395277"/>
          </a:xfrm>
          <a:prstGeom prst="rect">
            <a:avLst/>
          </a:prstGeom>
          <a:noFill/>
          <a:ln>
            <a:noFill/>
          </a:ln>
        </p:spPr>
      </p:pic>
      <p:cxnSp>
        <p:nvCxnSpPr>
          <p:cNvPr id="326" name="Google Shape;326;p45"/>
          <p:cNvCxnSpPr/>
          <p:nvPr/>
        </p:nvCxnSpPr>
        <p:spPr>
          <a:xfrm flipH="1">
            <a:off x="3302000" y="1331775"/>
            <a:ext cx="411900" cy="3570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Configure Policies on Internet Facing Firewalls</a:t>
            </a:r>
            <a:endParaRPr/>
          </a:p>
        </p:txBody>
      </p:sp>
      <p:sp>
        <p:nvSpPr>
          <p:cNvPr id="332" name="Google Shape;332;p46"/>
          <p:cNvSpPr txBox="1"/>
          <p:nvPr>
            <p:ph idx="1" type="body"/>
          </p:nvPr>
        </p:nvSpPr>
        <p:spPr>
          <a:xfrm>
            <a:off x="311700" y="1171600"/>
            <a:ext cx="1631100" cy="33972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latin typeface="Arial"/>
                <a:ea typeface="Arial"/>
                <a:cs typeface="Arial"/>
                <a:sym typeface="Arial"/>
              </a:rPr>
              <a:t>Select the “Source” tab.</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Under the “Source Zone” click on “Add” then select “outside”.</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Select the “Destination” tab</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Under the “Destination Zone” Select “Add” then select outside.</a:t>
            </a:r>
            <a:endParaRPr>
              <a:latin typeface="Arial"/>
              <a:ea typeface="Arial"/>
              <a:cs typeface="Arial"/>
              <a:sym typeface="Arial"/>
            </a:endParaRPr>
          </a:p>
          <a:p>
            <a:pPr indent="0" lvl="0" marL="0" rtl="0" algn="l">
              <a:spcBef>
                <a:spcPts val="1200"/>
              </a:spcBef>
              <a:spcAft>
                <a:spcPts val="1200"/>
              </a:spcAft>
              <a:buNone/>
            </a:pPr>
            <a:r>
              <a:rPr lang="en">
                <a:latin typeface="Arial"/>
                <a:ea typeface="Arial"/>
                <a:cs typeface="Arial"/>
                <a:sym typeface="Arial"/>
              </a:rPr>
              <a:t>Under “Destination Address” add the public IP address of the web server.</a:t>
            </a:r>
            <a:endParaRPr>
              <a:latin typeface="Arial"/>
              <a:ea typeface="Arial"/>
              <a:cs typeface="Arial"/>
              <a:sym typeface="Arial"/>
            </a:endParaRPr>
          </a:p>
        </p:txBody>
      </p:sp>
      <p:pic>
        <p:nvPicPr>
          <p:cNvPr id="333" name="Google Shape;333;p46"/>
          <p:cNvPicPr preferRelativeResize="0"/>
          <p:nvPr/>
        </p:nvPicPr>
        <p:blipFill>
          <a:blip r:embed="rId3">
            <a:alphaModFix/>
          </a:blip>
          <a:stretch>
            <a:fillRect/>
          </a:stretch>
        </p:blipFill>
        <p:spPr>
          <a:xfrm>
            <a:off x="1882475" y="1171600"/>
            <a:ext cx="3589225" cy="2853374"/>
          </a:xfrm>
          <a:prstGeom prst="rect">
            <a:avLst/>
          </a:prstGeom>
          <a:noFill/>
          <a:ln>
            <a:noFill/>
          </a:ln>
        </p:spPr>
      </p:pic>
      <p:pic>
        <p:nvPicPr>
          <p:cNvPr id="334" name="Google Shape;334;p46"/>
          <p:cNvPicPr preferRelativeResize="0"/>
          <p:nvPr/>
        </p:nvPicPr>
        <p:blipFill>
          <a:blip r:embed="rId4">
            <a:alphaModFix/>
          </a:blip>
          <a:stretch>
            <a:fillRect/>
          </a:stretch>
        </p:blipFill>
        <p:spPr>
          <a:xfrm>
            <a:off x="5471700" y="1191125"/>
            <a:ext cx="3519899" cy="2833851"/>
          </a:xfrm>
          <a:prstGeom prst="rect">
            <a:avLst/>
          </a:prstGeom>
          <a:noFill/>
          <a:ln>
            <a:noFill/>
          </a:ln>
        </p:spPr>
      </p:pic>
      <p:cxnSp>
        <p:nvCxnSpPr>
          <p:cNvPr id="335" name="Google Shape;335;p46"/>
          <p:cNvCxnSpPr/>
          <p:nvPr/>
        </p:nvCxnSpPr>
        <p:spPr>
          <a:xfrm flipH="1">
            <a:off x="2711600" y="1194475"/>
            <a:ext cx="473700" cy="274500"/>
          </a:xfrm>
          <a:prstGeom prst="straightConnector1">
            <a:avLst/>
          </a:prstGeom>
          <a:noFill/>
          <a:ln cap="flat" cmpd="sng" w="9525">
            <a:solidFill>
              <a:srgbClr val="FF0000"/>
            </a:solidFill>
            <a:prstDash val="solid"/>
            <a:round/>
            <a:headEnd len="med" w="med" type="none"/>
            <a:tailEnd len="med" w="med" type="triangle"/>
          </a:ln>
        </p:spPr>
      </p:cxnSp>
      <p:cxnSp>
        <p:nvCxnSpPr>
          <p:cNvPr id="336" name="Google Shape;336;p46"/>
          <p:cNvCxnSpPr/>
          <p:nvPr/>
        </p:nvCxnSpPr>
        <p:spPr>
          <a:xfrm flipH="1">
            <a:off x="6674000" y="1224775"/>
            <a:ext cx="473700" cy="274500"/>
          </a:xfrm>
          <a:prstGeom prst="straightConnector1">
            <a:avLst/>
          </a:prstGeom>
          <a:noFill/>
          <a:ln cap="flat" cmpd="sng" w="9525">
            <a:solidFill>
              <a:srgbClr val="FF0000"/>
            </a:solidFill>
            <a:prstDash val="solid"/>
            <a:round/>
            <a:headEnd len="med" w="med" type="none"/>
            <a:tailEnd len="med" w="med" type="triangle"/>
          </a:ln>
        </p:spPr>
      </p:cxnSp>
      <p:cxnSp>
        <p:nvCxnSpPr>
          <p:cNvPr id="337" name="Google Shape;337;p46"/>
          <p:cNvCxnSpPr/>
          <p:nvPr/>
        </p:nvCxnSpPr>
        <p:spPr>
          <a:xfrm flipH="1">
            <a:off x="2130825" y="2885975"/>
            <a:ext cx="473700" cy="274500"/>
          </a:xfrm>
          <a:prstGeom prst="straightConnector1">
            <a:avLst/>
          </a:prstGeom>
          <a:noFill/>
          <a:ln cap="flat" cmpd="sng" w="9525">
            <a:solidFill>
              <a:srgbClr val="FF0000"/>
            </a:solidFill>
            <a:prstDash val="solid"/>
            <a:round/>
            <a:headEnd len="med" w="med" type="none"/>
            <a:tailEnd len="med" w="med" type="triangle"/>
          </a:ln>
        </p:spPr>
      </p:cxnSp>
      <p:cxnSp>
        <p:nvCxnSpPr>
          <p:cNvPr id="338" name="Google Shape;338;p46"/>
          <p:cNvCxnSpPr/>
          <p:nvPr/>
        </p:nvCxnSpPr>
        <p:spPr>
          <a:xfrm flipH="1">
            <a:off x="5928475" y="1854063"/>
            <a:ext cx="473700" cy="274500"/>
          </a:xfrm>
          <a:prstGeom prst="straightConnector1">
            <a:avLst/>
          </a:prstGeom>
          <a:noFill/>
          <a:ln cap="flat" cmpd="sng" w="9525">
            <a:solidFill>
              <a:srgbClr val="FF0000"/>
            </a:solidFill>
            <a:prstDash val="solid"/>
            <a:round/>
            <a:headEnd len="med" w="med" type="none"/>
            <a:tailEnd len="med" w="med" type="triangle"/>
          </a:ln>
        </p:spPr>
      </p:cxnSp>
      <p:cxnSp>
        <p:nvCxnSpPr>
          <p:cNvPr id="339" name="Google Shape;339;p46"/>
          <p:cNvCxnSpPr/>
          <p:nvPr/>
        </p:nvCxnSpPr>
        <p:spPr>
          <a:xfrm flipH="1">
            <a:off x="2421900" y="1834850"/>
            <a:ext cx="473700" cy="274500"/>
          </a:xfrm>
          <a:prstGeom prst="straightConnector1">
            <a:avLst/>
          </a:prstGeom>
          <a:noFill/>
          <a:ln cap="flat" cmpd="sng" w="9525">
            <a:solidFill>
              <a:srgbClr val="FF0000"/>
            </a:solidFill>
            <a:prstDash val="solid"/>
            <a:round/>
            <a:headEnd len="med" w="med" type="none"/>
            <a:tailEnd len="med" w="med" type="triangle"/>
          </a:ln>
        </p:spPr>
      </p:cxnSp>
      <p:cxnSp>
        <p:nvCxnSpPr>
          <p:cNvPr id="340" name="Google Shape;340;p46"/>
          <p:cNvCxnSpPr/>
          <p:nvPr/>
        </p:nvCxnSpPr>
        <p:spPr>
          <a:xfrm flipH="1">
            <a:off x="5780200" y="2924400"/>
            <a:ext cx="473700" cy="274500"/>
          </a:xfrm>
          <a:prstGeom prst="straightConnector1">
            <a:avLst/>
          </a:prstGeom>
          <a:noFill/>
          <a:ln cap="flat" cmpd="sng" w="9525">
            <a:solidFill>
              <a:srgbClr val="FF0000"/>
            </a:solidFill>
            <a:prstDash val="solid"/>
            <a:round/>
            <a:headEnd len="med" w="med" type="none"/>
            <a:tailEnd len="med" w="med" type="triangle"/>
          </a:ln>
        </p:spPr>
      </p:cxnSp>
      <p:cxnSp>
        <p:nvCxnSpPr>
          <p:cNvPr id="341" name="Google Shape;341;p46"/>
          <p:cNvCxnSpPr/>
          <p:nvPr/>
        </p:nvCxnSpPr>
        <p:spPr>
          <a:xfrm flipH="1">
            <a:off x="8218600" y="1834850"/>
            <a:ext cx="473700" cy="2745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Configure Policies on Internet Facing Firewalls</a:t>
            </a:r>
            <a:endParaRPr/>
          </a:p>
        </p:txBody>
      </p:sp>
      <p:sp>
        <p:nvSpPr>
          <p:cNvPr id="347" name="Google Shape;347;p47"/>
          <p:cNvSpPr txBox="1"/>
          <p:nvPr>
            <p:ph idx="1" type="body"/>
          </p:nvPr>
        </p:nvSpPr>
        <p:spPr>
          <a:xfrm>
            <a:off x="311700" y="1171600"/>
            <a:ext cx="17685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Select the “Applications” tab, and specify web-browsing.</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Select the “Actions” tab</a:t>
            </a:r>
            <a:endParaRPr>
              <a:latin typeface="Arial"/>
              <a:ea typeface="Arial"/>
              <a:cs typeface="Arial"/>
              <a:sym typeface="Arial"/>
            </a:endParaRPr>
          </a:p>
          <a:p>
            <a:pPr indent="0" lvl="0" marL="0" rtl="0" algn="l">
              <a:spcBef>
                <a:spcPts val="1200"/>
              </a:spcBef>
              <a:spcAft>
                <a:spcPts val="1200"/>
              </a:spcAft>
              <a:buNone/>
            </a:pPr>
            <a:r>
              <a:rPr lang="en">
                <a:latin typeface="Arial"/>
                <a:ea typeface="Arial"/>
                <a:cs typeface="Arial"/>
                <a:sym typeface="Arial"/>
              </a:rPr>
              <a:t>Commit your changes.</a:t>
            </a:r>
            <a:endParaRPr>
              <a:latin typeface="Arial"/>
              <a:ea typeface="Arial"/>
              <a:cs typeface="Arial"/>
              <a:sym typeface="Arial"/>
            </a:endParaRPr>
          </a:p>
        </p:txBody>
      </p:sp>
      <p:pic>
        <p:nvPicPr>
          <p:cNvPr id="348" name="Google Shape;348;p47"/>
          <p:cNvPicPr preferRelativeResize="0"/>
          <p:nvPr/>
        </p:nvPicPr>
        <p:blipFill>
          <a:blip r:embed="rId3">
            <a:alphaModFix/>
          </a:blip>
          <a:stretch>
            <a:fillRect/>
          </a:stretch>
        </p:blipFill>
        <p:spPr>
          <a:xfrm>
            <a:off x="1887850" y="1169613"/>
            <a:ext cx="3493500" cy="2578775"/>
          </a:xfrm>
          <a:prstGeom prst="rect">
            <a:avLst/>
          </a:prstGeom>
          <a:noFill/>
          <a:ln>
            <a:noFill/>
          </a:ln>
        </p:spPr>
      </p:pic>
      <p:cxnSp>
        <p:nvCxnSpPr>
          <p:cNvPr id="349" name="Google Shape;349;p47"/>
          <p:cNvCxnSpPr/>
          <p:nvPr/>
        </p:nvCxnSpPr>
        <p:spPr>
          <a:xfrm flipH="1">
            <a:off x="2546900" y="1716225"/>
            <a:ext cx="350100" cy="357000"/>
          </a:xfrm>
          <a:prstGeom prst="straightConnector1">
            <a:avLst/>
          </a:prstGeom>
          <a:noFill/>
          <a:ln cap="flat" cmpd="sng" w="9525">
            <a:solidFill>
              <a:srgbClr val="FF0000"/>
            </a:solidFill>
            <a:prstDash val="solid"/>
            <a:round/>
            <a:headEnd len="med" w="med" type="none"/>
            <a:tailEnd len="med" w="med" type="triangle"/>
          </a:ln>
        </p:spPr>
      </p:cxnSp>
      <p:cxnSp>
        <p:nvCxnSpPr>
          <p:cNvPr id="350" name="Google Shape;350;p47"/>
          <p:cNvCxnSpPr/>
          <p:nvPr/>
        </p:nvCxnSpPr>
        <p:spPr>
          <a:xfrm flipH="1">
            <a:off x="3759200" y="1141475"/>
            <a:ext cx="350100" cy="357000"/>
          </a:xfrm>
          <a:prstGeom prst="straightConnector1">
            <a:avLst/>
          </a:prstGeom>
          <a:noFill/>
          <a:ln cap="flat" cmpd="sng" w="9525">
            <a:solidFill>
              <a:srgbClr val="FF0000"/>
            </a:solidFill>
            <a:prstDash val="solid"/>
            <a:round/>
            <a:headEnd len="med" w="med" type="none"/>
            <a:tailEnd len="med" w="med" type="triangle"/>
          </a:ln>
        </p:spPr>
      </p:cxnSp>
      <p:pic>
        <p:nvPicPr>
          <p:cNvPr id="351" name="Google Shape;351;p47"/>
          <p:cNvPicPr preferRelativeResize="0"/>
          <p:nvPr/>
        </p:nvPicPr>
        <p:blipFill>
          <a:blip r:embed="rId4">
            <a:alphaModFix/>
          </a:blip>
          <a:stretch>
            <a:fillRect/>
          </a:stretch>
        </p:blipFill>
        <p:spPr>
          <a:xfrm>
            <a:off x="1887850" y="3070125"/>
            <a:ext cx="5857099" cy="1962525"/>
          </a:xfrm>
          <a:prstGeom prst="rect">
            <a:avLst/>
          </a:prstGeom>
          <a:noFill/>
          <a:ln>
            <a:noFill/>
          </a:ln>
        </p:spPr>
      </p:pic>
      <p:cxnSp>
        <p:nvCxnSpPr>
          <p:cNvPr id="352" name="Google Shape;352;p47"/>
          <p:cNvCxnSpPr/>
          <p:nvPr/>
        </p:nvCxnSpPr>
        <p:spPr>
          <a:xfrm flipH="1">
            <a:off x="4641350" y="3001500"/>
            <a:ext cx="350100" cy="357000"/>
          </a:xfrm>
          <a:prstGeom prst="straightConnector1">
            <a:avLst/>
          </a:prstGeom>
          <a:noFill/>
          <a:ln cap="flat" cmpd="sng" w="9525">
            <a:solidFill>
              <a:srgbClr val="FF0000"/>
            </a:solidFill>
            <a:prstDash val="solid"/>
            <a:round/>
            <a:headEnd len="med" w="med" type="none"/>
            <a:tailEnd len="med" w="med" type="triangle"/>
          </a:ln>
        </p:spPr>
      </p:cxnSp>
      <p:cxnSp>
        <p:nvCxnSpPr>
          <p:cNvPr id="353" name="Google Shape;353;p47"/>
          <p:cNvCxnSpPr/>
          <p:nvPr/>
        </p:nvCxnSpPr>
        <p:spPr>
          <a:xfrm flipH="1">
            <a:off x="2927225" y="3358500"/>
            <a:ext cx="350100" cy="357000"/>
          </a:xfrm>
          <a:prstGeom prst="straightConnector1">
            <a:avLst/>
          </a:prstGeom>
          <a:noFill/>
          <a:ln cap="flat" cmpd="sng" w="9525">
            <a:solidFill>
              <a:srgbClr val="FF0000"/>
            </a:solidFill>
            <a:prstDash val="solid"/>
            <a:round/>
            <a:headEnd len="med" w="med" type="none"/>
            <a:tailEnd len="med" w="med" type="triangle"/>
          </a:ln>
        </p:spPr>
      </p:cxnSp>
      <p:cxnSp>
        <p:nvCxnSpPr>
          <p:cNvPr id="354" name="Google Shape;354;p47"/>
          <p:cNvCxnSpPr/>
          <p:nvPr/>
        </p:nvCxnSpPr>
        <p:spPr>
          <a:xfrm flipH="1">
            <a:off x="7109275" y="4418250"/>
            <a:ext cx="350100" cy="357000"/>
          </a:xfrm>
          <a:prstGeom prst="straightConnector1">
            <a:avLst/>
          </a:prstGeom>
          <a:noFill/>
          <a:ln cap="flat" cmpd="sng" w="9525">
            <a:solidFill>
              <a:srgbClr val="FF0000"/>
            </a:solidFill>
            <a:prstDash val="solid"/>
            <a:round/>
            <a:headEnd len="med" w="med" type="none"/>
            <a:tailEnd len="med" w="med" type="triangle"/>
          </a:ln>
        </p:spPr>
      </p:cxnSp>
      <p:cxnSp>
        <p:nvCxnSpPr>
          <p:cNvPr id="355" name="Google Shape;355;p47"/>
          <p:cNvCxnSpPr/>
          <p:nvPr/>
        </p:nvCxnSpPr>
        <p:spPr>
          <a:xfrm flipH="1">
            <a:off x="5531725" y="3358500"/>
            <a:ext cx="350100" cy="3570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Configure Policies on Internet Facing Firewalls</a:t>
            </a:r>
            <a:endParaRPr/>
          </a:p>
        </p:txBody>
      </p:sp>
      <p:sp>
        <p:nvSpPr>
          <p:cNvPr id="361" name="Google Shape;361;p48"/>
          <p:cNvSpPr txBox="1"/>
          <p:nvPr>
            <p:ph idx="1" type="body"/>
          </p:nvPr>
        </p:nvSpPr>
        <p:spPr>
          <a:xfrm>
            <a:off x="311700" y="1171600"/>
            <a:ext cx="1644900" cy="3743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latin typeface="Arial"/>
                <a:ea typeface="Arial"/>
                <a:cs typeface="Arial"/>
                <a:sym typeface="Arial"/>
              </a:rPr>
              <a:t>Configure Apache server to accept HTTP and HTTPS requests through the firewall.</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Enter http://&lt;web server's public IP address&gt;/phpinfo.php.</a:t>
            </a:r>
            <a:endParaRPr>
              <a:latin typeface="Arial"/>
              <a:ea typeface="Arial"/>
              <a:cs typeface="Arial"/>
              <a:sym typeface="Arial"/>
            </a:endParaRPr>
          </a:p>
          <a:p>
            <a:pPr indent="0" lvl="0" marL="0" rtl="0" algn="l">
              <a:spcBef>
                <a:spcPts val="1200"/>
              </a:spcBef>
              <a:spcAft>
                <a:spcPts val="1200"/>
              </a:spcAft>
              <a:buNone/>
            </a:pPr>
            <a:r>
              <a:rPr lang="en">
                <a:latin typeface="Arial"/>
                <a:ea typeface="Arial"/>
                <a:cs typeface="Arial"/>
                <a:sym typeface="Arial"/>
              </a:rPr>
              <a:t>You should see the same info page that you saw at the in of the PHP test section of this instruction sequence.</a:t>
            </a:r>
            <a:endParaRPr>
              <a:latin typeface="Arial"/>
              <a:ea typeface="Arial"/>
              <a:cs typeface="Arial"/>
              <a:sym typeface="Arial"/>
            </a:endParaRPr>
          </a:p>
        </p:txBody>
      </p:sp>
      <p:pic>
        <p:nvPicPr>
          <p:cNvPr id="362" name="Google Shape;362;p48"/>
          <p:cNvPicPr preferRelativeResize="0"/>
          <p:nvPr/>
        </p:nvPicPr>
        <p:blipFill>
          <a:blip r:embed="rId3">
            <a:alphaModFix/>
          </a:blip>
          <a:stretch>
            <a:fillRect/>
          </a:stretch>
        </p:blipFill>
        <p:spPr>
          <a:xfrm>
            <a:off x="1956625" y="1171600"/>
            <a:ext cx="7063800" cy="771525"/>
          </a:xfrm>
          <a:prstGeom prst="rect">
            <a:avLst/>
          </a:prstGeom>
          <a:noFill/>
          <a:ln>
            <a:noFill/>
          </a:ln>
        </p:spPr>
      </p:pic>
      <p:pic>
        <p:nvPicPr>
          <p:cNvPr id="363" name="Google Shape;363;p48"/>
          <p:cNvPicPr preferRelativeResize="0"/>
          <p:nvPr/>
        </p:nvPicPr>
        <p:blipFill>
          <a:blip r:embed="rId4">
            <a:alphaModFix/>
          </a:blip>
          <a:stretch>
            <a:fillRect/>
          </a:stretch>
        </p:blipFill>
        <p:spPr>
          <a:xfrm>
            <a:off x="1956625" y="2056500"/>
            <a:ext cx="3573654" cy="2895576"/>
          </a:xfrm>
          <a:prstGeom prst="rect">
            <a:avLst/>
          </a:prstGeom>
          <a:noFill/>
          <a:ln>
            <a:noFill/>
          </a:ln>
        </p:spPr>
      </p:pic>
      <p:cxnSp>
        <p:nvCxnSpPr>
          <p:cNvPr id="364" name="Google Shape;364;p48"/>
          <p:cNvCxnSpPr/>
          <p:nvPr/>
        </p:nvCxnSpPr>
        <p:spPr>
          <a:xfrm flipH="1">
            <a:off x="8832300" y="862775"/>
            <a:ext cx="370800" cy="391200"/>
          </a:xfrm>
          <a:prstGeom prst="straightConnector1">
            <a:avLst/>
          </a:prstGeom>
          <a:noFill/>
          <a:ln cap="flat" cmpd="sng" w="9525">
            <a:solidFill>
              <a:srgbClr val="FF0000"/>
            </a:solidFill>
            <a:prstDash val="solid"/>
            <a:round/>
            <a:headEnd len="med" w="med" type="none"/>
            <a:tailEnd len="med" w="med" type="triangle"/>
          </a:ln>
        </p:spPr>
      </p:cxnSp>
      <p:cxnSp>
        <p:nvCxnSpPr>
          <p:cNvPr id="365" name="Google Shape;365;p48"/>
          <p:cNvCxnSpPr/>
          <p:nvPr/>
        </p:nvCxnSpPr>
        <p:spPr>
          <a:xfrm flipH="1">
            <a:off x="8883025" y="1219675"/>
            <a:ext cx="370800" cy="391200"/>
          </a:xfrm>
          <a:prstGeom prst="straightConnector1">
            <a:avLst/>
          </a:prstGeom>
          <a:noFill/>
          <a:ln cap="flat" cmpd="sng" w="9525">
            <a:solidFill>
              <a:srgbClr val="FF0000"/>
            </a:solidFill>
            <a:prstDash val="solid"/>
            <a:round/>
            <a:headEnd len="med" w="med" type="none"/>
            <a:tailEnd len="med" w="med" type="triangle"/>
          </a:ln>
        </p:spPr>
      </p:cxnSp>
      <p:cxnSp>
        <p:nvCxnSpPr>
          <p:cNvPr id="366" name="Google Shape;366;p48"/>
          <p:cNvCxnSpPr/>
          <p:nvPr/>
        </p:nvCxnSpPr>
        <p:spPr>
          <a:xfrm flipH="1">
            <a:off x="2851575" y="1712100"/>
            <a:ext cx="370800" cy="3912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Configure Policies on Internet Facing Firewalls</a:t>
            </a:r>
            <a:endParaRPr/>
          </a:p>
        </p:txBody>
      </p:sp>
      <p:sp>
        <p:nvSpPr>
          <p:cNvPr id="372" name="Google Shape;372;p49"/>
          <p:cNvSpPr txBox="1"/>
          <p:nvPr>
            <p:ph idx="1" type="body"/>
          </p:nvPr>
        </p:nvSpPr>
        <p:spPr>
          <a:xfrm>
            <a:off x="311700" y="1171600"/>
            <a:ext cx="1940100" cy="37437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a:latin typeface="Arial"/>
                <a:ea typeface="Arial"/>
                <a:cs typeface="Arial"/>
                <a:sym typeface="Arial"/>
              </a:rPr>
              <a:t>Until the Question2Answer web app is installed and configured, it is a bad idea to leave the web server exposed to untrusted connections. Disable T10-Web rule until after the </a:t>
            </a:r>
            <a:r>
              <a:rPr lang="en">
                <a:latin typeface="Arial"/>
                <a:ea typeface="Arial"/>
                <a:cs typeface="Arial"/>
                <a:sym typeface="Arial"/>
              </a:rPr>
              <a:t>installation</a:t>
            </a:r>
            <a:r>
              <a:rPr lang="en">
                <a:latin typeface="Arial"/>
                <a:ea typeface="Arial"/>
                <a:cs typeface="Arial"/>
                <a:sym typeface="Arial"/>
              </a:rPr>
              <a:t> and configuration.</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Highlight the T10-web rule then click “Disable” at the bottom of the web display.</a:t>
            </a:r>
            <a:endParaRPr>
              <a:latin typeface="Arial"/>
              <a:ea typeface="Arial"/>
              <a:cs typeface="Arial"/>
              <a:sym typeface="Arial"/>
            </a:endParaRPr>
          </a:p>
          <a:p>
            <a:pPr indent="0" lvl="0" marL="0" rtl="0" algn="l">
              <a:spcBef>
                <a:spcPts val="1200"/>
              </a:spcBef>
              <a:spcAft>
                <a:spcPts val="1200"/>
              </a:spcAft>
              <a:buNone/>
            </a:pPr>
            <a:r>
              <a:rPr lang="en">
                <a:latin typeface="Arial"/>
                <a:ea typeface="Arial"/>
                <a:cs typeface="Arial"/>
                <a:sym typeface="Arial"/>
              </a:rPr>
              <a:t>Commit the change.</a:t>
            </a:r>
            <a:endParaRPr>
              <a:latin typeface="Arial"/>
              <a:ea typeface="Arial"/>
              <a:cs typeface="Arial"/>
              <a:sym typeface="Arial"/>
            </a:endParaRPr>
          </a:p>
        </p:txBody>
      </p:sp>
      <p:pic>
        <p:nvPicPr>
          <p:cNvPr id="373" name="Google Shape;373;p49"/>
          <p:cNvPicPr preferRelativeResize="0"/>
          <p:nvPr/>
        </p:nvPicPr>
        <p:blipFill>
          <a:blip r:embed="rId3">
            <a:alphaModFix/>
          </a:blip>
          <a:stretch>
            <a:fillRect/>
          </a:stretch>
        </p:blipFill>
        <p:spPr>
          <a:xfrm>
            <a:off x="2354650" y="2032473"/>
            <a:ext cx="6438376" cy="1707650"/>
          </a:xfrm>
          <a:prstGeom prst="rect">
            <a:avLst/>
          </a:prstGeom>
          <a:noFill/>
          <a:ln>
            <a:noFill/>
          </a:ln>
        </p:spPr>
      </p:pic>
      <p:cxnSp>
        <p:nvCxnSpPr>
          <p:cNvPr id="374" name="Google Shape;374;p49"/>
          <p:cNvCxnSpPr/>
          <p:nvPr/>
        </p:nvCxnSpPr>
        <p:spPr>
          <a:xfrm flipH="1">
            <a:off x="3562975" y="1530875"/>
            <a:ext cx="507900" cy="528600"/>
          </a:xfrm>
          <a:prstGeom prst="straightConnector1">
            <a:avLst/>
          </a:prstGeom>
          <a:noFill/>
          <a:ln cap="flat" cmpd="sng" w="9525">
            <a:solidFill>
              <a:srgbClr val="FF0000"/>
            </a:solidFill>
            <a:prstDash val="solid"/>
            <a:round/>
            <a:headEnd len="med" w="med" type="none"/>
            <a:tailEnd len="med" w="med" type="triangle"/>
          </a:ln>
        </p:spPr>
      </p:cxnSp>
      <p:cxnSp>
        <p:nvCxnSpPr>
          <p:cNvPr id="375" name="Google Shape;375;p49"/>
          <p:cNvCxnSpPr/>
          <p:nvPr/>
        </p:nvCxnSpPr>
        <p:spPr>
          <a:xfrm flipH="1">
            <a:off x="6550575" y="2973875"/>
            <a:ext cx="507900" cy="5286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Q2A Internet-Facing Firewall Configuration</a:t>
            </a:r>
            <a:endParaRPr/>
          </a:p>
        </p:txBody>
      </p:sp>
      <p:sp>
        <p:nvSpPr>
          <p:cNvPr id="381" name="Google Shape;381;p50"/>
          <p:cNvSpPr txBox="1"/>
          <p:nvPr>
            <p:ph idx="1" type="body"/>
          </p:nvPr>
        </p:nvSpPr>
        <p:spPr>
          <a:xfrm>
            <a:off x="311700" y="1171600"/>
            <a:ext cx="1644900" cy="3743700"/>
          </a:xfrm>
          <a:prstGeom prst="rect">
            <a:avLst/>
          </a:prstGeom>
        </p:spPr>
        <p:txBody>
          <a:bodyPr anchorCtr="0" anchor="t" bIns="91425" lIns="91425" spcFirstLastPara="1" rIns="91425" wrap="square" tIns="91425">
            <a:normAutofit fontScale="55000"/>
          </a:bodyPr>
          <a:lstStyle/>
          <a:p>
            <a:pPr indent="0" lvl="0" marL="0" rtl="0" algn="l">
              <a:spcBef>
                <a:spcPts val="0"/>
              </a:spcBef>
              <a:spcAft>
                <a:spcPts val="0"/>
              </a:spcAft>
              <a:buNone/>
            </a:pPr>
            <a:r>
              <a:rPr lang="en">
                <a:latin typeface="Arial"/>
                <a:ea typeface="Arial"/>
                <a:cs typeface="Arial"/>
                <a:sym typeface="Arial"/>
              </a:rPr>
              <a:t>Check to make sure that qtauser can log into MariahDB.</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This will result in an error until secure-facing firewall is configured.</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Create a rule on the Palo Alto firewall that </a:t>
            </a:r>
            <a:r>
              <a:rPr lang="en">
                <a:latin typeface="Arial"/>
                <a:ea typeface="Arial"/>
                <a:cs typeface="Arial"/>
                <a:sym typeface="Arial"/>
              </a:rPr>
              <a:t>allows</a:t>
            </a:r>
            <a:r>
              <a:rPr lang="en">
                <a:latin typeface="Arial"/>
                <a:ea typeface="Arial"/>
                <a:cs typeface="Arial"/>
                <a:sym typeface="Arial"/>
              </a:rPr>
              <a:t> the application mysql from the web server in the DMZ through to the interconnect zone.</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On the top left of the web display click on “Security” and then select “Add” at the bottom of the display</a:t>
            </a:r>
            <a:endParaRPr>
              <a:latin typeface="Arial"/>
              <a:ea typeface="Arial"/>
              <a:cs typeface="Arial"/>
              <a:sym typeface="Arial"/>
            </a:endParaRPr>
          </a:p>
          <a:p>
            <a:pPr indent="0" lvl="0" marL="0" rtl="0" algn="l">
              <a:spcBef>
                <a:spcPts val="1200"/>
              </a:spcBef>
              <a:spcAft>
                <a:spcPts val="1200"/>
              </a:spcAft>
              <a:buNone/>
            </a:pPr>
            <a:r>
              <a:t/>
            </a:r>
            <a:endParaRPr>
              <a:latin typeface="Arial"/>
              <a:ea typeface="Arial"/>
              <a:cs typeface="Arial"/>
              <a:sym typeface="Arial"/>
            </a:endParaRPr>
          </a:p>
        </p:txBody>
      </p:sp>
      <p:pic>
        <p:nvPicPr>
          <p:cNvPr id="382" name="Google Shape;382;p50"/>
          <p:cNvPicPr preferRelativeResize="0"/>
          <p:nvPr/>
        </p:nvPicPr>
        <p:blipFill>
          <a:blip r:embed="rId3">
            <a:alphaModFix/>
          </a:blip>
          <a:stretch>
            <a:fillRect/>
          </a:stretch>
        </p:blipFill>
        <p:spPr>
          <a:xfrm>
            <a:off x="2109000" y="1210625"/>
            <a:ext cx="6448425" cy="552450"/>
          </a:xfrm>
          <a:prstGeom prst="rect">
            <a:avLst/>
          </a:prstGeom>
          <a:noFill/>
          <a:ln>
            <a:noFill/>
          </a:ln>
        </p:spPr>
      </p:pic>
      <p:pic>
        <p:nvPicPr>
          <p:cNvPr id="383" name="Google Shape;383;p50"/>
          <p:cNvPicPr preferRelativeResize="0"/>
          <p:nvPr/>
        </p:nvPicPr>
        <p:blipFill>
          <a:blip r:embed="rId4">
            <a:alphaModFix/>
          </a:blip>
          <a:stretch>
            <a:fillRect/>
          </a:stretch>
        </p:blipFill>
        <p:spPr>
          <a:xfrm>
            <a:off x="2109000" y="1915475"/>
            <a:ext cx="3886651" cy="3075626"/>
          </a:xfrm>
          <a:prstGeom prst="rect">
            <a:avLst/>
          </a:prstGeom>
          <a:noFill/>
          <a:ln>
            <a:noFill/>
          </a:ln>
        </p:spPr>
      </p:pic>
      <p:cxnSp>
        <p:nvCxnSpPr>
          <p:cNvPr id="384" name="Google Shape;384;p50"/>
          <p:cNvCxnSpPr/>
          <p:nvPr/>
        </p:nvCxnSpPr>
        <p:spPr>
          <a:xfrm flipH="1">
            <a:off x="2608650" y="1860375"/>
            <a:ext cx="295200" cy="206100"/>
          </a:xfrm>
          <a:prstGeom prst="straightConnector1">
            <a:avLst/>
          </a:prstGeom>
          <a:noFill/>
          <a:ln cap="flat" cmpd="sng" w="9525">
            <a:solidFill>
              <a:srgbClr val="FF0000"/>
            </a:solidFill>
            <a:prstDash val="solid"/>
            <a:round/>
            <a:headEnd len="med" w="med" type="none"/>
            <a:tailEnd len="med" w="med" type="triangle"/>
          </a:ln>
        </p:spPr>
      </p:cxnSp>
      <p:cxnSp>
        <p:nvCxnSpPr>
          <p:cNvPr id="385" name="Google Shape;385;p50"/>
          <p:cNvCxnSpPr/>
          <p:nvPr/>
        </p:nvCxnSpPr>
        <p:spPr>
          <a:xfrm flipH="1">
            <a:off x="3317100" y="4669475"/>
            <a:ext cx="295200" cy="206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Q2A </a:t>
            </a:r>
            <a:r>
              <a:rPr lang="en"/>
              <a:t>Internet</a:t>
            </a:r>
            <a:r>
              <a:rPr lang="en"/>
              <a:t>-Facing Firewall Configuration</a:t>
            </a:r>
            <a:endParaRPr/>
          </a:p>
        </p:txBody>
      </p:sp>
      <p:sp>
        <p:nvSpPr>
          <p:cNvPr id="391" name="Google Shape;391;p51"/>
          <p:cNvSpPr txBox="1"/>
          <p:nvPr>
            <p:ph idx="1" type="body"/>
          </p:nvPr>
        </p:nvSpPr>
        <p:spPr>
          <a:xfrm>
            <a:off x="199075" y="1171600"/>
            <a:ext cx="1963500" cy="3743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latin typeface="Arial"/>
                <a:ea typeface="Arial"/>
                <a:cs typeface="Arial"/>
                <a:sym typeface="Arial"/>
              </a:rPr>
              <a:t>Under the General tab select Name and enter your (team’s name)-database.</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Select the “Source” tab.</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Under Source Zone Click on “Add” and then select DMZ.</a:t>
            </a:r>
            <a:endParaRPr>
              <a:latin typeface="Arial"/>
              <a:ea typeface="Arial"/>
              <a:cs typeface="Arial"/>
              <a:sym typeface="Arial"/>
            </a:endParaRPr>
          </a:p>
          <a:p>
            <a:pPr indent="0" lvl="0" marL="0" rtl="0" algn="l">
              <a:spcBef>
                <a:spcPts val="1200"/>
              </a:spcBef>
              <a:spcAft>
                <a:spcPts val="1200"/>
              </a:spcAft>
              <a:buNone/>
            </a:pPr>
            <a:r>
              <a:rPr lang="en">
                <a:latin typeface="Arial"/>
                <a:ea typeface="Arial"/>
                <a:cs typeface="Arial"/>
                <a:sym typeface="Arial"/>
              </a:rPr>
              <a:t>Under Source Address Select “Add” then add the address of your teams DMZ web server.</a:t>
            </a:r>
            <a:endParaRPr>
              <a:latin typeface="Arial"/>
              <a:ea typeface="Arial"/>
              <a:cs typeface="Arial"/>
              <a:sym typeface="Arial"/>
            </a:endParaRPr>
          </a:p>
        </p:txBody>
      </p:sp>
      <p:pic>
        <p:nvPicPr>
          <p:cNvPr id="392" name="Google Shape;392;p51"/>
          <p:cNvPicPr preferRelativeResize="0"/>
          <p:nvPr/>
        </p:nvPicPr>
        <p:blipFill>
          <a:blip r:embed="rId3">
            <a:alphaModFix/>
          </a:blip>
          <a:stretch>
            <a:fillRect/>
          </a:stretch>
        </p:blipFill>
        <p:spPr>
          <a:xfrm>
            <a:off x="2191375" y="1551550"/>
            <a:ext cx="3057350" cy="2540756"/>
          </a:xfrm>
          <a:prstGeom prst="rect">
            <a:avLst/>
          </a:prstGeom>
          <a:noFill/>
          <a:ln>
            <a:noFill/>
          </a:ln>
        </p:spPr>
      </p:pic>
      <p:pic>
        <p:nvPicPr>
          <p:cNvPr id="393" name="Google Shape;393;p51"/>
          <p:cNvPicPr preferRelativeResize="0"/>
          <p:nvPr/>
        </p:nvPicPr>
        <p:blipFill>
          <a:blip r:embed="rId4">
            <a:alphaModFix/>
          </a:blip>
          <a:stretch>
            <a:fillRect/>
          </a:stretch>
        </p:blipFill>
        <p:spPr>
          <a:xfrm>
            <a:off x="5537197" y="1551550"/>
            <a:ext cx="3302002" cy="2540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106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First search to see what options we have as mariadb. Mariadb-server is the one we will use.</a:t>
            </a:r>
            <a:endParaRPr/>
          </a:p>
        </p:txBody>
      </p:sp>
      <p:pic>
        <p:nvPicPr>
          <p:cNvPr id="78" name="Google Shape;78;p16"/>
          <p:cNvPicPr preferRelativeResize="0"/>
          <p:nvPr/>
        </p:nvPicPr>
        <p:blipFill>
          <a:blip r:embed="rId3">
            <a:alphaModFix/>
          </a:blip>
          <a:stretch>
            <a:fillRect/>
          </a:stretch>
        </p:blipFill>
        <p:spPr>
          <a:xfrm>
            <a:off x="692195" y="2022900"/>
            <a:ext cx="3573130" cy="2685275"/>
          </a:xfrm>
          <a:prstGeom prst="rect">
            <a:avLst/>
          </a:prstGeom>
          <a:noFill/>
          <a:ln>
            <a:noFill/>
          </a:ln>
        </p:spPr>
      </p:pic>
      <p:pic>
        <p:nvPicPr>
          <p:cNvPr id="79" name="Google Shape;79;p16"/>
          <p:cNvPicPr preferRelativeResize="0"/>
          <p:nvPr/>
        </p:nvPicPr>
        <p:blipFill>
          <a:blip r:embed="rId4">
            <a:alphaModFix/>
          </a:blip>
          <a:stretch>
            <a:fillRect/>
          </a:stretch>
        </p:blipFill>
        <p:spPr>
          <a:xfrm>
            <a:off x="4571995" y="2071213"/>
            <a:ext cx="4183850" cy="2588650"/>
          </a:xfrm>
          <a:prstGeom prst="rect">
            <a:avLst/>
          </a:prstGeom>
          <a:noFill/>
          <a:ln>
            <a:noFill/>
          </a:ln>
        </p:spPr>
      </p:pic>
      <p:sp>
        <p:nvSpPr>
          <p:cNvPr id="80" name="Google Shape;80;p16"/>
          <p:cNvSpPr txBox="1"/>
          <p:nvPr/>
        </p:nvSpPr>
        <p:spPr>
          <a:xfrm>
            <a:off x="723350" y="1488700"/>
            <a:ext cx="3689400" cy="3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dnf search mariadb</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Q2A </a:t>
            </a:r>
            <a:r>
              <a:rPr lang="en"/>
              <a:t>Internet</a:t>
            </a:r>
            <a:r>
              <a:rPr lang="en"/>
              <a:t>-Facing Firewall Configuration</a:t>
            </a:r>
            <a:endParaRPr/>
          </a:p>
        </p:txBody>
      </p:sp>
      <p:sp>
        <p:nvSpPr>
          <p:cNvPr id="399" name="Google Shape;399;p52"/>
          <p:cNvSpPr txBox="1"/>
          <p:nvPr>
            <p:ph idx="1" type="body"/>
          </p:nvPr>
        </p:nvSpPr>
        <p:spPr>
          <a:xfrm>
            <a:off x="311700" y="1171600"/>
            <a:ext cx="1644900" cy="37437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latin typeface="Arial"/>
                <a:ea typeface="Arial"/>
                <a:cs typeface="Arial"/>
                <a:sym typeface="Arial"/>
              </a:rPr>
              <a:t>Select the “Destination” tab.</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Under the Destination Zone, click “Add” then select “interconnect.</a:t>
            </a:r>
            <a:endParaRPr>
              <a:latin typeface="Arial"/>
              <a:ea typeface="Arial"/>
              <a:cs typeface="Arial"/>
              <a:sym typeface="Arial"/>
            </a:endParaRPr>
          </a:p>
          <a:p>
            <a:pPr indent="0" lvl="0" marL="0" rtl="0" algn="l">
              <a:spcBef>
                <a:spcPts val="1200"/>
              </a:spcBef>
              <a:spcAft>
                <a:spcPts val="1200"/>
              </a:spcAft>
              <a:buNone/>
            </a:pPr>
            <a:r>
              <a:rPr lang="en">
                <a:latin typeface="Arial"/>
                <a:ea typeface="Arial"/>
                <a:cs typeface="Arial"/>
                <a:sym typeface="Arial"/>
              </a:rPr>
              <a:t>Under Destination Address, click “Add” then enter the IP address to your team’s DMZ web server.</a:t>
            </a:r>
            <a:endParaRPr>
              <a:latin typeface="Arial"/>
              <a:ea typeface="Arial"/>
              <a:cs typeface="Arial"/>
              <a:sym typeface="Arial"/>
            </a:endParaRPr>
          </a:p>
        </p:txBody>
      </p:sp>
      <p:pic>
        <p:nvPicPr>
          <p:cNvPr id="400" name="Google Shape;400;p52"/>
          <p:cNvPicPr preferRelativeResize="0"/>
          <p:nvPr/>
        </p:nvPicPr>
        <p:blipFill>
          <a:blip r:embed="rId3">
            <a:alphaModFix/>
          </a:blip>
          <a:stretch>
            <a:fillRect/>
          </a:stretch>
        </p:blipFill>
        <p:spPr>
          <a:xfrm>
            <a:off x="2109000" y="1210625"/>
            <a:ext cx="6442680" cy="3780475"/>
          </a:xfrm>
          <a:prstGeom prst="rect">
            <a:avLst/>
          </a:prstGeom>
          <a:noFill/>
          <a:ln>
            <a:noFill/>
          </a:ln>
        </p:spPr>
      </p:pic>
      <p:cxnSp>
        <p:nvCxnSpPr>
          <p:cNvPr id="401" name="Google Shape;401;p52"/>
          <p:cNvCxnSpPr/>
          <p:nvPr/>
        </p:nvCxnSpPr>
        <p:spPr>
          <a:xfrm flipH="1">
            <a:off x="2389100" y="3583450"/>
            <a:ext cx="384300" cy="315900"/>
          </a:xfrm>
          <a:prstGeom prst="straightConnector1">
            <a:avLst/>
          </a:prstGeom>
          <a:noFill/>
          <a:ln cap="flat" cmpd="sng" w="9525">
            <a:solidFill>
              <a:srgbClr val="FF0000"/>
            </a:solidFill>
            <a:prstDash val="solid"/>
            <a:round/>
            <a:headEnd len="med" w="med" type="none"/>
            <a:tailEnd len="med" w="med" type="triangle"/>
          </a:ln>
        </p:spPr>
      </p:cxnSp>
      <p:cxnSp>
        <p:nvCxnSpPr>
          <p:cNvPr id="402" name="Google Shape;402;p52"/>
          <p:cNvCxnSpPr/>
          <p:nvPr/>
        </p:nvCxnSpPr>
        <p:spPr>
          <a:xfrm flipH="1">
            <a:off x="5637550" y="3583450"/>
            <a:ext cx="384300" cy="315900"/>
          </a:xfrm>
          <a:prstGeom prst="straightConnector1">
            <a:avLst/>
          </a:prstGeom>
          <a:noFill/>
          <a:ln cap="flat" cmpd="sng" w="9525">
            <a:solidFill>
              <a:srgbClr val="FF0000"/>
            </a:solidFill>
            <a:prstDash val="solid"/>
            <a:round/>
            <a:headEnd len="med" w="med" type="none"/>
            <a:tailEnd len="med" w="med" type="triangle"/>
          </a:ln>
        </p:spPr>
      </p:cxnSp>
      <p:cxnSp>
        <p:nvCxnSpPr>
          <p:cNvPr id="403" name="Google Shape;403;p52"/>
          <p:cNvCxnSpPr/>
          <p:nvPr/>
        </p:nvCxnSpPr>
        <p:spPr>
          <a:xfrm flipH="1">
            <a:off x="6339150" y="2118500"/>
            <a:ext cx="384300" cy="315900"/>
          </a:xfrm>
          <a:prstGeom prst="straightConnector1">
            <a:avLst/>
          </a:prstGeom>
          <a:noFill/>
          <a:ln cap="flat" cmpd="sng" w="9525">
            <a:solidFill>
              <a:srgbClr val="FF0000"/>
            </a:solidFill>
            <a:prstDash val="solid"/>
            <a:round/>
            <a:headEnd len="med" w="med" type="none"/>
            <a:tailEnd len="med" w="med" type="triangle"/>
          </a:ln>
        </p:spPr>
      </p:cxnSp>
      <p:cxnSp>
        <p:nvCxnSpPr>
          <p:cNvPr id="404" name="Google Shape;404;p52"/>
          <p:cNvCxnSpPr/>
          <p:nvPr/>
        </p:nvCxnSpPr>
        <p:spPr>
          <a:xfrm flipH="1">
            <a:off x="3004200" y="2118500"/>
            <a:ext cx="384300" cy="315900"/>
          </a:xfrm>
          <a:prstGeom prst="straightConnector1">
            <a:avLst/>
          </a:prstGeom>
          <a:noFill/>
          <a:ln cap="flat" cmpd="sng" w="9525">
            <a:solidFill>
              <a:srgbClr val="FF0000"/>
            </a:solidFill>
            <a:prstDash val="solid"/>
            <a:round/>
            <a:headEnd len="med" w="med" type="none"/>
            <a:tailEnd len="med" w="med" type="triangle"/>
          </a:ln>
        </p:spPr>
      </p:cxnSp>
      <p:cxnSp>
        <p:nvCxnSpPr>
          <p:cNvPr id="405" name="Google Shape;405;p52"/>
          <p:cNvCxnSpPr/>
          <p:nvPr/>
        </p:nvCxnSpPr>
        <p:spPr>
          <a:xfrm flipH="1">
            <a:off x="3815625" y="1364750"/>
            <a:ext cx="384300" cy="3159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Q2A </a:t>
            </a:r>
            <a:r>
              <a:rPr lang="en"/>
              <a:t>Internet</a:t>
            </a:r>
            <a:r>
              <a:rPr lang="en"/>
              <a:t>-Facing Firewall Configuration</a:t>
            </a:r>
            <a:endParaRPr/>
          </a:p>
        </p:txBody>
      </p:sp>
      <p:sp>
        <p:nvSpPr>
          <p:cNvPr id="411" name="Google Shape;411;p53"/>
          <p:cNvSpPr txBox="1"/>
          <p:nvPr>
            <p:ph idx="1" type="body"/>
          </p:nvPr>
        </p:nvSpPr>
        <p:spPr>
          <a:xfrm>
            <a:off x="311700" y="1171600"/>
            <a:ext cx="1644900" cy="37437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latin typeface="Arial"/>
                <a:ea typeface="Arial"/>
                <a:cs typeface="Arial"/>
                <a:sym typeface="Arial"/>
              </a:rPr>
              <a:t>Select the Application tab.</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Under “Applications”Click “Add” then select “mysql”.</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Select the Actions tab.</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Make sure the Action setting is set to “Allow” and check the “Log at Session Start check box.</a:t>
            </a:r>
            <a:endParaRPr>
              <a:latin typeface="Arial"/>
              <a:ea typeface="Arial"/>
              <a:cs typeface="Arial"/>
              <a:sym typeface="Arial"/>
            </a:endParaRPr>
          </a:p>
          <a:p>
            <a:pPr indent="0" lvl="0" marL="0" rtl="0" algn="l">
              <a:spcBef>
                <a:spcPts val="1200"/>
              </a:spcBef>
              <a:spcAft>
                <a:spcPts val="1200"/>
              </a:spcAft>
              <a:buNone/>
            </a:pPr>
            <a:r>
              <a:rPr lang="en">
                <a:latin typeface="Arial"/>
                <a:ea typeface="Arial"/>
                <a:cs typeface="Arial"/>
                <a:sym typeface="Arial"/>
              </a:rPr>
              <a:t>Click OK and Commit your changes.</a:t>
            </a:r>
            <a:endParaRPr>
              <a:latin typeface="Arial"/>
              <a:ea typeface="Arial"/>
              <a:cs typeface="Arial"/>
              <a:sym typeface="Arial"/>
            </a:endParaRPr>
          </a:p>
        </p:txBody>
      </p:sp>
      <p:pic>
        <p:nvPicPr>
          <p:cNvPr id="412" name="Google Shape;412;p53"/>
          <p:cNvPicPr preferRelativeResize="0"/>
          <p:nvPr/>
        </p:nvPicPr>
        <p:blipFill>
          <a:blip r:embed="rId3">
            <a:alphaModFix/>
          </a:blip>
          <a:stretch>
            <a:fillRect/>
          </a:stretch>
        </p:blipFill>
        <p:spPr>
          <a:xfrm>
            <a:off x="1883650" y="1402500"/>
            <a:ext cx="2109776" cy="2338500"/>
          </a:xfrm>
          <a:prstGeom prst="rect">
            <a:avLst/>
          </a:prstGeom>
          <a:noFill/>
          <a:ln>
            <a:noFill/>
          </a:ln>
        </p:spPr>
      </p:pic>
      <p:pic>
        <p:nvPicPr>
          <p:cNvPr id="413" name="Google Shape;413;p53"/>
          <p:cNvPicPr preferRelativeResize="0"/>
          <p:nvPr/>
        </p:nvPicPr>
        <p:blipFill>
          <a:blip r:embed="rId4">
            <a:alphaModFix/>
          </a:blip>
          <a:stretch>
            <a:fillRect/>
          </a:stretch>
        </p:blipFill>
        <p:spPr>
          <a:xfrm>
            <a:off x="3993421" y="1402500"/>
            <a:ext cx="5073704" cy="2338500"/>
          </a:xfrm>
          <a:prstGeom prst="rect">
            <a:avLst/>
          </a:prstGeom>
          <a:noFill/>
          <a:ln>
            <a:noFill/>
          </a:ln>
        </p:spPr>
      </p:pic>
      <p:cxnSp>
        <p:nvCxnSpPr>
          <p:cNvPr id="414" name="Google Shape;414;p53"/>
          <p:cNvCxnSpPr/>
          <p:nvPr/>
        </p:nvCxnSpPr>
        <p:spPr>
          <a:xfrm flipH="1">
            <a:off x="3494200" y="1402500"/>
            <a:ext cx="357000" cy="315900"/>
          </a:xfrm>
          <a:prstGeom prst="straightConnector1">
            <a:avLst/>
          </a:prstGeom>
          <a:noFill/>
          <a:ln cap="flat" cmpd="sng" w="9525">
            <a:solidFill>
              <a:srgbClr val="FF0000"/>
            </a:solidFill>
            <a:prstDash val="solid"/>
            <a:round/>
            <a:headEnd len="med" w="med" type="none"/>
            <a:tailEnd len="med" w="med" type="triangle"/>
          </a:ln>
        </p:spPr>
      </p:cxnSp>
      <p:cxnSp>
        <p:nvCxnSpPr>
          <p:cNvPr id="415" name="Google Shape;415;p53"/>
          <p:cNvCxnSpPr/>
          <p:nvPr/>
        </p:nvCxnSpPr>
        <p:spPr>
          <a:xfrm flipH="1">
            <a:off x="2211850" y="1882375"/>
            <a:ext cx="357000" cy="315900"/>
          </a:xfrm>
          <a:prstGeom prst="straightConnector1">
            <a:avLst/>
          </a:prstGeom>
          <a:noFill/>
          <a:ln cap="flat" cmpd="sng" w="9525">
            <a:solidFill>
              <a:srgbClr val="FF0000"/>
            </a:solidFill>
            <a:prstDash val="solid"/>
            <a:round/>
            <a:headEnd len="med" w="med" type="none"/>
            <a:tailEnd len="med" w="med" type="triangle"/>
          </a:ln>
        </p:spPr>
      </p:cxnSp>
      <p:cxnSp>
        <p:nvCxnSpPr>
          <p:cNvPr id="416" name="Google Shape;416;p53"/>
          <p:cNvCxnSpPr/>
          <p:nvPr/>
        </p:nvCxnSpPr>
        <p:spPr>
          <a:xfrm flipH="1">
            <a:off x="2158300" y="2810500"/>
            <a:ext cx="357000" cy="315900"/>
          </a:xfrm>
          <a:prstGeom prst="straightConnector1">
            <a:avLst/>
          </a:prstGeom>
          <a:noFill/>
          <a:ln cap="flat" cmpd="sng" w="9525">
            <a:solidFill>
              <a:srgbClr val="FF0000"/>
            </a:solidFill>
            <a:prstDash val="solid"/>
            <a:round/>
            <a:headEnd len="med" w="med" type="none"/>
            <a:tailEnd len="med" w="med" type="triangle"/>
          </a:ln>
        </p:spPr>
      </p:cxnSp>
      <p:cxnSp>
        <p:nvCxnSpPr>
          <p:cNvPr id="417" name="Google Shape;417;p53"/>
          <p:cNvCxnSpPr/>
          <p:nvPr/>
        </p:nvCxnSpPr>
        <p:spPr>
          <a:xfrm flipH="1">
            <a:off x="5207675" y="1775275"/>
            <a:ext cx="357000" cy="315900"/>
          </a:xfrm>
          <a:prstGeom prst="straightConnector1">
            <a:avLst/>
          </a:prstGeom>
          <a:noFill/>
          <a:ln cap="flat" cmpd="sng" w="9525">
            <a:solidFill>
              <a:srgbClr val="FF0000"/>
            </a:solidFill>
            <a:prstDash val="solid"/>
            <a:round/>
            <a:headEnd len="med" w="med" type="none"/>
            <a:tailEnd len="med" w="med" type="triangle"/>
          </a:ln>
        </p:spPr>
      </p:cxnSp>
      <p:cxnSp>
        <p:nvCxnSpPr>
          <p:cNvPr id="418" name="Google Shape;418;p53"/>
          <p:cNvCxnSpPr/>
          <p:nvPr/>
        </p:nvCxnSpPr>
        <p:spPr>
          <a:xfrm flipH="1">
            <a:off x="8366875" y="1775275"/>
            <a:ext cx="357000" cy="315900"/>
          </a:xfrm>
          <a:prstGeom prst="straightConnector1">
            <a:avLst/>
          </a:prstGeom>
          <a:noFill/>
          <a:ln cap="flat" cmpd="sng" w="9525">
            <a:solidFill>
              <a:srgbClr val="FF0000"/>
            </a:solidFill>
            <a:prstDash val="solid"/>
            <a:round/>
            <a:headEnd len="med" w="med" type="none"/>
            <a:tailEnd len="med" w="med" type="triangle"/>
          </a:ln>
        </p:spPr>
      </p:cxnSp>
      <p:cxnSp>
        <p:nvCxnSpPr>
          <p:cNvPr id="419" name="Google Shape;419;p53"/>
          <p:cNvCxnSpPr/>
          <p:nvPr/>
        </p:nvCxnSpPr>
        <p:spPr>
          <a:xfrm flipH="1">
            <a:off x="7304200" y="1402500"/>
            <a:ext cx="357000" cy="315900"/>
          </a:xfrm>
          <a:prstGeom prst="straightConnector1">
            <a:avLst/>
          </a:prstGeom>
          <a:noFill/>
          <a:ln cap="flat" cmpd="sng" w="9525">
            <a:solidFill>
              <a:srgbClr val="FF0000"/>
            </a:solidFill>
            <a:prstDash val="solid"/>
            <a:round/>
            <a:headEnd len="med" w="med" type="none"/>
            <a:tailEnd len="med" w="med" type="triangle"/>
          </a:ln>
        </p:spPr>
      </p:cxnSp>
      <p:pic>
        <p:nvPicPr>
          <p:cNvPr id="420" name="Google Shape;420;p53"/>
          <p:cNvPicPr preferRelativeResize="0"/>
          <p:nvPr/>
        </p:nvPicPr>
        <p:blipFill>
          <a:blip r:embed="rId5">
            <a:alphaModFix/>
          </a:blip>
          <a:stretch>
            <a:fillRect/>
          </a:stretch>
        </p:blipFill>
        <p:spPr>
          <a:xfrm>
            <a:off x="1602200" y="4249325"/>
            <a:ext cx="7402350" cy="260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Q2A Secure-Facing Firewall Configuration</a:t>
            </a:r>
            <a:endParaRPr/>
          </a:p>
        </p:txBody>
      </p:sp>
      <p:sp>
        <p:nvSpPr>
          <p:cNvPr id="426" name="Google Shape;426;p54"/>
          <p:cNvSpPr txBox="1"/>
          <p:nvPr>
            <p:ph idx="1" type="body"/>
          </p:nvPr>
        </p:nvSpPr>
        <p:spPr>
          <a:xfrm>
            <a:off x="311700" y="1171600"/>
            <a:ext cx="1644900" cy="37437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lang="en">
                <a:latin typeface="Arial"/>
                <a:ea typeface="Arial"/>
                <a:cs typeface="Arial"/>
                <a:sym typeface="Arial"/>
              </a:rPr>
              <a:t>Login to</a:t>
            </a:r>
            <a:r>
              <a:rPr lang="en">
                <a:latin typeface="Arial"/>
                <a:ea typeface="Arial"/>
                <a:cs typeface="Arial"/>
                <a:sym typeface="Arial"/>
              </a:rPr>
              <a:t> FortiGate.</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Select “Firewall Policy” from the right side menu.</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Click “Create New”.</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Name the new rule “database”.</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Under Incoming Interface select “Interconnect”</a:t>
            </a:r>
            <a:endParaRPr>
              <a:latin typeface="Arial"/>
              <a:ea typeface="Arial"/>
              <a:cs typeface="Arial"/>
              <a:sym typeface="Arial"/>
            </a:endParaRPr>
          </a:p>
          <a:p>
            <a:pPr indent="0" lvl="0" marL="0" rtl="0" algn="l">
              <a:spcBef>
                <a:spcPts val="1200"/>
              </a:spcBef>
              <a:spcAft>
                <a:spcPts val="1200"/>
              </a:spcAft>
              <a:buNone/>
            </a:pPr>
            <a:r>
              <a:rPr lang="en">
                <a:latin typeface="Arial"/>
                <a:ea typeface="Arial"/>
                <a:cs typeface="Arial"/>
                <a:sym typeface="Arial"/>
              </a:rPr>
              <a:t>Under Outgoing Interface select (Team number)-secure Under Service select “mysql”.</a:t>
            </a:r>
            <a:endParaRPr>
              <a:latin typeface="Arial"/>
              <a:ea typeface="Arial"/>
              <a:cs typeface="Arial"/>
              <a:sym typeface="Arial"/>
            </a:endParaRPr>
          </a:p>
        </p:txBody>
      </p:sp>
      <p:pic>
        <p:nvPicPr>
          <p:cNvPr id="427" name="Google Shape;427;p54"/>
          <p:cNvPicPr preferRelativeResize="0"/>
          <p:nvPr/>
        </p:nvPicPr>
        <p:blipFill>
          <a:blip r:embed="rId3">
            <a:alphaModFix/>
          </a:blip>
          <a:stretch>
            <a:fillRect/>
          </a:stretch>
        </p:blipFill>
        <p:spPr>
          <a:xfrm>
            <a:off x="1956600" y="2068750"/>
            <a:ext cx="3687400" cy="1466675"/>
          </a:xfrm>
          <a:prstGeom prst="rect">
            <a:avLst/>
          </a:prstGeom>
          <a:noFill/>
          <a:ln>
            <a:noFill/>
          </a:ln>
        </p:spPr>
      </p:pic>
      <p:pic>
        <p:nvPicPr>
          <p:cNvPr id="428" name="Google Shape;428;p54"/>
          <p:cNvPicPr preferRelativeResize="0"/>
          <p:nvPr/>
        </p:nvPicPr>
        <p:blipFill>
          <a:blip r:embed="rId4">
            <a:alphaModFix/>
          </a:blip>
          <a:stretch>
            <a:fillRect/>
          </a:stretch>
        </p:blipFill>
        <p:spPr>
          <a:xfrm>
            <a:off x="5796400" y="1210625"/>
            <a:ext cx="3195200" cy="3389038"/>
          </a:xfrm>
          <a:prstGeom prst="rect">
            <a:avLst/>
          </a:prstGeom>
          <a:noFill/>
          <a:ln>
            <a:noFill/>
          </a:ln>
        </p:spPr>
      </p:pic>
      <p:cxnSp>
        <p:nvCxnSpPr>
          <p:cNvPr id="429" name="Google Shape;429;p54"/>
          <p:cNvCxnSpPr/>
          <p:nvPr/>
        </p:nvCxnSpPr>
        <p:spPr>
          <a:xfrm flipH="1">
            <a:off x="2917500" y="2883250"/>
            <a:ext cx="542400" cy="350100"/>
          </a:xfrm>
          <a:prstGeom prst="straightConnector1">
            <a:avLst/>
          </a:prstGeom>
          <a:noFill/>
          <a:ln cap="flat" cmpd="sng" w="9525">
            <a:solidFill>
              <a:srgbClr val="FF0000"/>
            </a:solidFill>
            <a:prstDash val="solid"/>
            <a:round/>
            <a:headEnd len="med" w="med" type="none"/>
            <a:tailEnd len="med" w="med" type="triangle"/>
          </a:ln>
        </p:spPr>
      </p:cxnSp>
      <p:cxnSp>
        <p:nvCxnSpPr>
          <p:cNvPr id="430" name="Google Shape;430;p54"/>
          <p:cNvCxnSpPr/>
          <p:nvPr/>
        </p:nvCxnSpPr>
        <p:spPr>
          <a:xfrm flipH="1">
            <a:off x="7429075" y="1058225"/>
            <a:ext cx="542400" cy="350100"/>
          </a:xfrm>
          <a:prstGeom prst="straightConnector1">
            <a:avLst/>
          </a:prstGeom>
          <a:noFill/>
          <a:ln cap="flat" cmpd="sng" w="9525">
            <a:solidFill>
              <a:srgbClr val="FF0000"/>
            </a:solidFill>
            <a:prstDash val="solid"/>
            <a:round/>
            <a:headEnd len="med" w="med" type="none"/>
            <a:tailEnd len="med" w="med" type="triangle"/>
          </a:ln>
        </p:spPr>
      </p:cxnSp>
      <p:cxnSp>
        <p:nvCxnSpPr>
          <p:cNvPr id="431" name="Google Shape;431;p54"/>
          <p:cNvCxnSpPr/>
          <p:nvPr/>
        </p:nvCxnSpPr>
        <p:spPr>
          <a:xfrm flipH="1">
            <a:off x="7711925" y="1272750"/>
            <a:ext cx="542400" cy="350100"/>
          </a:xfrm>
          <a:prstGeom prst="straightConnector1">
            <a:avLst/>
          </a:prstGeom>
          <a:noFill/>
          <a:ln cap="flat" cmpd="sng" w="9525">
            <a:solidFill>
              <a:srgbClr val="FF0000"/>
            </a:solidFill>
            <a:prstDash val="solid"/>
            <a:round/>
            <a:headEnd len="med" w="med" type="none"/>
            <a:tailEnd len="med" w="med" type="triangle"/>
          </a:ln>
        </p:spPr>
      </p:cxnSp>
      <p:cxnSp>
        <p:nvCxnSpPr>
          <p:cNvPr id="432" name="Google Shape;432;p54"/>
          <p:cNvCxnSpPr/>
          <p:nvPr/>
        </p:nvCxnSpPr>
        <p:spPr>
          <a:xfrm flipH="1">
            <a:off x="8090850" y="1459475"/>
            <a:ext cx="542400" cy="350100"/>
          </a:xfrm>
          <a:prstGeom prst="straightConnector1">
            <a:avLst/>
          </a:prstGeom>
          <a:noFill/>
          <a:ln cap="flat" cmpd="sng" w="9525">
            <a:solidFill>
              <a:srgbClr val="FF0000"/>
            </a:solidFill>
            <a:prstDash val="solid"/>
            <a:round/>
            <a:headEnd len="med" w="med" type="none"/>
            <a:tailEnd len="med" w="med" type="triangle"/>
          </a:ln>
        </p:spPr>
      </p:cxnSp>
      <p:cxnSp>
        <p:nvCxnSpPr>
          <p:cNvPr id="433" name="Google Shape;433;p54"/>
          <p:cNvCxnSpPr/>
          <p:nvPr/>
        </p:nvCxnSpPr>
        <p:spPr>
          <a:xfrm flipH="1">
            <a:off x="7429075" y="2221650"/>
            <a:ext cx="542400" cy="350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Q2A Secure-Facing Firewall Configuration</a:t>
            </a:r>
            <a:endParaRPr/>
          </a:p>
        </p:txBody>
      </p:sp>
      <p:sp>
        <p:nvSpPr>
          <p:cNvPr id="439" name="Google Shape;439;p55"/>
          <p:cNvSpPr txBox="1"/>
          <p:nvPr>
            <p:ph idx="1" type="body"/>
          </p:nvPr>
        </p:nvSpPr>
        <p:spPr>
          <a:xfrm>
            <a:off x="311700" y="1171600"/>
            <a:ext cx="1644900" cy="37437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latin typeface="Arial"/>
                <a:ea typeface="Arial"/>
                <a:cs typeface="Arial"/>
                <a:sym typeface="Arial"/>
              </a:rPr>
              <a:t>For the Source and Destination selections you must create two new address objects.</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Select the Source selection window then select “Create”.</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Select “Address”.</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Enter “dmz-web” for the name.</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Enter the IP address of the team’s DMZ and subnet.</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Click OK. </a:t>
            </a:r>
            <a:endParaRPr>
              <a:latin typeface="Arial"/>
              <a:ea typeface="Arial"/>
              <a:cs typeface="Arial"/>
              <a:sym typeface="Arial"/>
            </a:endParaRPr>
          </a:p>
          <a:p>
            <a:pPr indent="0" lvl="0" marL="0" rtl="0" algn="l">
              <a:spcBef>
                <a:spcPts val="1200"/>
              </a:spcBef>
              <a:spcAft>
                <a:spcPts val="1200"/>
              </a:spcAft>
              <a:buNone/>
            </a:pPr>
            <a:r>
              <a:rPr lang="en">
                <a:latin typeface="Arial"/>
                <a:ea typeface="Arial"/>
                <a:cs typeface="Arial"/>
                <a:sym typeface="Arial"/>
              </a:rPr>
              <a:t>Repeat steps for the Destination selection. </a:t>
            </a:r>
            <a:endParaRPr>
              <a:latin typeface="Arial"/>
              <a:ea typeface="Arial"/>
              <a:cs typeface="Arial"/>
              <a:sym typeface="Arial"/>
            </a:endParaRPr>
          </a:p>
        </p:txBody>
      </p:sp>
      <p:pic>
        <p:nvPicPr>
          <p:cNvPr id="440" name="Google Shape;440;p55"/>
          <p:cNvPicPr preferRelativeResize="0"/>
          <p:nvPr/>
        </p:nvPicPr>
        <p:blipFill>
          <a:blip r:embed="rId3">
            <a:alphaModFix/>
          </a:blip>
          <a:stretch>
            <a:fillRect/>
          </a:stretch>
        </p:blipFill>
        <p:spPr>
          <a:xfrm>
            <a:off x="2128100" y="1291800"/>
            <a:ext cx="6332325" cy="1162450"/>
          </a:xfrm>
          <a:prstGeom prst="rect">
            <a:avLst/>
          </a:prstGeom>
          <a:noFill/>
          <a:ln>
            <a:noFill/>
          </a:ln>
        </p:spPr>
      </p:pic>
      <p:pic>
        <p:nvPicPr>
          <p:cNvPr id="441" name="Google Shape;441;p55"/>
          <p:cNvPicPr preferRelativeResize="0"/>
          <p:nvPr/>
        </p:nvPicPr>
        <p:blipFill>
          <a:blip r:embed="rId4">
            <a:alphaModFix/>
          </a:blip>
          <a:stretch>
            <a:fillRect/>
          </a:stretch>
        </p:blipFill>
        <p:spPr>
          <a:xfrm>
            <a:off x="2128100" y="2716475"/>
            <a:ext cx="2847975" cy="1876425"/>
          </a:xfrm>
          <a:prstGeom prst="rect">
            <a:avLst/>
          </a:prstGeom>
          <a:noFill/>
          <a:ln>
            <a:noFill/>
          </a:ln>
        </p:spPr>
      </p:pic>
      <p:pic>
        <p:nvPicPr>
          <p:cNvPr id="442" name="Google Shape;442;p55"/>
          <p:cNvPicPr preferRelativeResize="0"/>
          <p:nvPr/>
        </p:nvPicPr>
        <p:blipFill>
          <a:blip r:embed="rId5">
            <a:alphaModFix/>
          </a:blip>
          <a:stretch>
            <a:fillRect/>
          </a:stretch>
        </p:blipFill>
        <p:spPr>
          <a:xfrm>
            <a:off x="5128475" y="2606650"/>
            <a:ext cx="3638342" cy="23844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Q2A Secure-Facing Firewall Configuration</a:t>
            </a:r>
            <a:endParaRPr/>
          </a:p>
        </p:txBody>
      </p:sp>
      <p:sp>
        <p:nvSpPr>
          <p:cNvPr id="448" name="Google Shape;448;p56"/>
          <p:cNvSpPr txBox="1"/>
          <p:nvPr>
            <p:ph idx="1" type="body"/>
          </p:nvPr>
        </p:nvSpPr>
        <p:spPr>
          <a:xfrm>
            <a:off x="311700" y="1171600"/>
            <a:ext cx="1644900" cy="3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Click OK.</a:t>
            </a:r>
            <a:endParaRPr>
              <a:latin typeface="Arial"/>
              <a:ea typeface="Arial"/>
              <a:cs typeface="Arial"/>
              <a:sym typeface="Arial"/>
            </a:endParaRPr>
          </a:p>
          <a:p>
            <a:pPr indent="0" lvl="0" marL="0" rtl="0" algn="l">
              <a:spcBef>
                <a:spcPts val="1200"/>
              </a:spcBef>
              <a:spcAft>
                <a:spcPts val="1200"/>
              </a:spcAft>
              <a:buNone/>
            </a:pPr>
            <a:r>
              <a:rPr lang="en">
                <a:latin typeface="Arial"/>
                <a:ea typeface="Arial"/>
                <a:cs typeface="Arial"/>
                <a:sym typeface="Arial"/>
              </a:rPr>
              <a:t>Disable NAT</a:t>
            </a:r>
            <a:endParaRPr>
              <a:latin typeface="Arial"/>
              <a:ea typeface="Arial"/>
              <a:cs typeface="Arial"/>
              <a:sym typeface="Arial"/>
            </a:endParaRPr>
          </a:p>
        </p:txBody>
      </p:sp>
      <p:pic>
        <p:nvPicPr>
          <p:cNvPr id="449" name="Google Shape;449;p56"/>
          <p:cNvPicPr preferRelativeResize="0"/>
          <p:nvPr/>
        </p:nvPicPr>
        <p:blipFill>
          <a:blip r:embed="rId3">
            <a:alphaModFix/>
          </a:blip>
          <a:stretch>
            <a:fillRect/>
          </a:stretch>
        </p:blipFill>
        <p:spPr>
          <a:xfrm>
            <a:off x="3681050" y="1058225"/>
            <a:ext cx="2151975" cy="2530726"/>
          </a:xfrm>
          <a:prstGeom prst="rect">
            <a:avLst/>
          </a:prstGeom>
          <a:noFill/>
          <a:ln>
            <a:noFill/>
          </a:ln>
        </p:spPr>
      </p:pic>
      <p:pic>
        <p:nvPicPr>
          <p:cNvPr id="450" name="Google Shape;450;p56"/>
          <p:cNvPicPr preferRelativeResize="0"/>
          <p:nvPr/>
        </p:nvPicPr>
        <p:blipFill>
          <a:blip r:embed="rId4">
            <a:alphaModFix/>
          </a:blip>
          <a:stretch>
            <a:fillRect/>
          </a:stretch>
        </p:blipFill>
        <p:spPr>
          <a:xfrm>
            <a:off x="2155575" y="3811375"/>
            <a:ext cx="6494324" cy="6698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Q2A </a:t>
            </a:r>
            <a:r>
              <a:rPr lang="en"/>
              <a:t>Installation</a:t>
            </a:r>
            <a:r>
              <a:rPr lang="en"/>
              <a:t> &amp; Configuration</a:t>
            </a:r>
            <a:endParaRPr/>
          </a:p>
        </p:txBody>
      </p:sp>
      <p:sp>
        <p:nvSpPr>
          <p:cNvPr id="456" name="Google Shape;456;p57"/>
          <p:cNvSpPr txBox="1"/>
          <p:nvPr>
            <p:ph idx="1" type="body"/>
          </p:nvPr>
        </p:nvSpPr>
        <p:spPr>
          <a:xfrm>
            <a:off x="311700" y="1171600"/>
            <a:ext cx="1644900" cy="374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Arial"/>
                <a:ea typeface="Arial"/>
                <a:cs typeface="Arial"/>
                <a:sym typeface="Arial"/>
              </a:rPr>
              <a:t>Login to the web server in the DMZ and check that you are able to connect to MariaDB located on the Secure zone host. </a:t>
            </a:r>
            <a:endParaRPr>
              <a:latin typeface="Arial"/>
              <a:ea typeface="Arial"/>
              <a:cs typeface="Arial"/>
              <a:sym typeface="Arial"/>
            </a:endParaRPr>
          </a:p>
        </p:txBody>
      </p:sp>
      <p:pic>
        <p:nvPicPr>
          <p:cNvPr id="457" name="Google Shape;457;p57"/>
          <p:cNvPicPr preferRelativeResize="0"/>
          <p:nvPr/>
        </p:nvPicPr>
        <p:blipFill>
          <a:blip r:embed="rId3">
            <a:alphaModFix/>
          </a:blip>
          <a:stretch>
            <a:fillRect/>
          </a:stretch>
        </p:blipFill>
        <p:spPr>
          <a:xfrm>
            <a:off x="2039075" y="1690025"/>
            <a:ext cx="6882601" cy="193662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Q2A Installation &amp; Configuration</a:t>
            </a:r>
            <a:endParaRPr/>
          </a:p>
        </p:txBody>
      </p:sp>
      <p:sp>
        <p:nvSpPr>
          <p:cNvPr id="463" name="Google Shape;463;p58"/>
          <p:cNvSpPr txBox="1"/>
          <p:nvPr>
            <p:ph idx="1" type="body"/>
          </p:nvPr>
        </p:nvSpPr>
        <p:spPr>
          <a:xfrm>
            <a:off x="311700" y="1171600"/>
            <a:ext cx="1644900" cy="37437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latin typeface="Arial"/>
                <a:ea typeface="Arial"/>
                <a:cs typeface="Arial"/>
                <a:sym typeface="Arial"/>
              </a:rPr>
              <a:t>Open the browser on the Apache server and download the Question2Answer package from the Question2Answer website.</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Extract the file into the downloads folder.</a:t>
            </a:r>
            <a:endParaRPr>
              <a:latin typeface="Arial"/>
              <a:ea typeface="Arial"/>
              <a:cs typeface="Arial"/>
              <a:sym typeface="Arial"/>
            </a:endParaRPr>
          </a:p>
          <a:p>
            <a:pPr indent="0" lvl="0" marL="0" rtl="0" algn="l">
              <a:spcBef>
                <a:spcPts val="1200"/>
              </a:spcBef>
              <a:spcAft>
                <a:spcPts val="1200"/>
              </a:spcAft>
              <a:buNone/>
            </a:pPr>
            <a:r>
              <a:rPr lang="en">
                <a:latin typeface="Arial"/>
                <a:ea typeface="Arial"/>
                <a:cs typeface="Arial"/>
                <a:sym typeface="Arial"/>
              </a:rPr>
              <a:t>Rename the top file something easier like q2a.</a:t>
            </a:r>
            <a:endParaRPr>
              <a:latin typeface="Arial"/>
              <a:ea typeface="Arial"/>
              <a:cs typeface="Arial"/>
              <a:sym typeface="Arial"/>
            </a:endParaRPr>
          </a:p>
        </p:txBody>
      </p:sp>
      <p:pic>
        <p:nvPicPr>
          <p:cNvPr id="464" name="Google Shape;464;p58"/>
          <p:cNvPicPr preferRelativeResize="0"/>
          <p:nvPr/>
        </p:nvPicPr>
        <p:blipFill>
          <a:blip r:embed="rId3">
            <a:alphaModFix/>
          </a:blip>
          <a:stretch>
            <a:fillRect/>
          </a:stretch>
        </p:blipFill>
        <p:spPr>
          <a:xfrm>
            <a:off x="2093038" y="1417950"/>
            <a:ext cx="3934378" cy="1712075"/>
          </a:xfrm>
          <a:prstGeom prst="rect">
            <a:avLst/>
          </a:prstGeom>
          <a:noFill/>
          <a:ln>
            <a:noFill/>
          </a:ln>
        </p:spPr>
      </p:pic>
      <p:cxnSp>
        <p:nvCxnSpPr>
          <p:cNvPr id="465" name="Google Shape;465;p58"/>
          <p:cNvCxnSpPr/>
          <p:nvPr/>
        </p:nvCxnSpPr>
        <p:spPr>
          <a:xfrm flipH="1">
            <a:off x="3815575" y="1249025"/>
            <a:ext cx="589200" cy="209700"/>
          </a:xfrm>
          <a:prstGeom prst="straightConnector1">
            <a:avLst/>
          </a:prstGeom>
          <a:noFill/>
          <a:ln cap="flat" cmpd="sng" w="9525">
            <a:solidFill>
              <a:srgbClr val="FF0000"/>
            </a:solidFill>
            <a:prstDash val="solid"/>
            <a:round/>
            <a:headEnd len="med" w="med" type="none"/>
            <a:tailEnd len="med" w="med" type="triangle"/>
          </a:ln>
        </p:spPr>
      </p:cxnSp>
      <p:cxnSp>
        <p:nvCxnSpPr>
          <p:cNvPr id="466" name="Google Shape;466;p58"/>
          <p:cNvCxnSpPr/>
          <p:nvPr/>
        </p:nvCxnSpPr>
        <p:spPr>
          <a:xfrm flipH="1">
            <a:off x="3815575" y="1970700"/>
            <a:ext cx="589200" cy="209700"/>
          </a:xfrm>
          <a:prstGeom prst="straightConnector1">
            <a:avLst/>
          </a:prstGeom>
          <a:noFill/>
          <a:ln cap="flat" cmpd="sng" w="9525">
            <a:solidFill>
              <a:srgbClr val="FF0000"/>
            </a:solidFill>
            <a:prstDash val="solid"/>
            <a:round/>
            <a:headEnd len="med" w="med" type="none"/>
            <a:tailEnd len="med" w="med" type="triangle"/>
          </a:ln>
        </p:spPr>
      </p:cxnSp>
      <p:pic>
        <p:nvPicPr>
          <p:cNvPr id="467" name="Google Shape;467;p58"/>
          <p:cNvPicPr preferRelativeResize="0"/>
          <p:nvPr/>
        </p:nvPicPr>
        <p:blipFill>
          <a:blip r:embed="rId4">
            <a:alphaModFix/>
          </a:blip>
          <a:stretch>
            <a:fillRect/>
          </a:stretch>
        </p:blipFill>
        <p:spPr>
          <a:xfrm>
            <a:off x="6263750" y="1414551"/>
            <a:ext cx="2787861" cy="1712075"/>
          </a:xfrm>
          <a:prstGeom prst="rect">
            <a:avLst/>
          </a:prstGeom>
          <a:noFill/>
          <a:ln>
            <a:noFill/>
          </a:ln>
        </p:spPr>
      </p:pic>
      <p:pic>
        <p:nvPicPr>
          <p:cNvPr id="468" name="Google Shape;468;p58"/>
          <p:cNvPicPr preferRelativeResize="0"/>
          <p:nvPr/>
        </p:nvPicPr>
        <p:blipFill>
          <a:blip r:embed="rId5">
            <a:alphaModFix/>
          </a:blip>
          <a:stretch>
            <a:fillRect/>
          </a:stretch>
        </p:blipFill>
        <p:spPr>
          <a:xfrm>
            <a:off x="2093052" y="3199125"/>
            <a:ext cx="2327199" cy="1787086"/>
          </a:xfrm>
          <a:prstGeom prst="rect">
            <a:avLst/>
          </a:prstGeom>
          <a:noFill/>
          <a:ln>
            <a:noFill/>
          </a:ln>
        </p:spPr>
      </p:pic>
      <p:cxnSp>
        <p:nvCxnSpPr>
          <p:cNvPr id="469" name="Google Shape;469;p58"/>
          <p:cNvCxnSpPr/>
          <p:nvPr/>
        </p:nvCxnSpPr>
        <p:spPr>
          <a:xfrm flipH="1">
            <a:off x="3226375" y="3261675"/>
            <a:ext cx="589200" cy="209700"/>
          </a:xfrm>
          <a:prstGeom prst="straightConnector1">
            <a:avLst/>
          </a:prstGeom>
          <a:noFill/>
          <a:ln cap="flat" cmpd="sng" w="9525">
            <a:solidFill>
              <a:srgbClr val="FF0000"/>
            </a:solidFill>
            <a:prstDash val="solid"/>
            <a:round/>
            <a:headEnd len="med" w="med" type="none"/>
            <a:tailEnd len="med" w="med" type="triangle"/>
          </a:ln>
        </p:spPr>
      </p:cxnSp>
      <p:cxnSp>
        <p:nvCxnSpPr>
          <p:cNvPr id="470" name="Google Shape;470;p58"/>
          <p:cNvCxnSpPr/>
          <p:nvPr/>
        </p:nvCxnSpPr>
        <p:spPr>
          <a:xfrm flipH="1">
            <a:off x="4030400" y="4262975"/>
            <a:ext cx="589200" cy="209700"/>
          </a:xfrm>
          <a:prstGeom prst="straightConnector1">
            <a:avLst/>
          </a:prstGeom>
          <a:noFill/>
          <a:ln cap="flat" cmpd="sng" w="9525">
            <a:solidFill>
              <a:srgbClr val="FF0000"/>
            </a:solidFill>
            <a:prstDash val="solid"/>
            <a:round/>
            <a:headEnd len="med" w="med" type="none"/>
            <a:tailEnd len="med" w="med" type="triangle"/>
          </a:ln>
        </p:spPr>
      </p:cxnSp>
      <p:pic>
        <p:nvPicPr>
          <p:cNvPr id="471" name="Google Shape;471;p58"/>
          <p:cNvPicPr preferRelativeResize="0"/>
          <p:nvPr/>
        </p:nvPicPr>
        <p:blipFill>
          <a:blip r:embed="rId6">
            <a:alphaModFix/>
          </a:blip>
          <a:stretch>
            <a:fillRect/>
          </a:stretch>
        </p:blipFill>
        <p:spPr>
          <a:xfrm>
            <a:off x="5085340" y="3261675"/>
            <a:ext cx="2102428" cy="1712075"/>
          </a:xfrm>
          <a:prstGeom prst="rect">
            <a:avLst/>
          </a:prstGeom>
          <a:noFill/>
          <a:ln>
            <a:noFill/>
          </a:ln>
        </p:spPr>
      </p:pic>
      <p:cxnSp>
        <p:nvCxnSpPr>
          <p:cNvPr id="472" name="Google Shape;472;p58"/>
          <p:cNvCxnSpPr/>
          <p:nvPr/>
        </p:nvCxnSpPr>
        <p:spPr>
          <a:xfrm flipH="1">
            <a:off x="5438225" y="4472675"/>
            <a:ext cx="589200" cy="2097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Q2A Installation &amp; Configuration</a:t>
            </a:r>
            <a:endParaRPr/>
          </a:p>
        </p:txBody>
      </p:sp>
      <p:sp>
        <p:nvSpPr>
          <p:cNvPr id="478" name="Google Shape;478;p59"/>
          <p:cNvSpPr txBox="1"/>
          <p:nvPr>
            <p:ph idx="1" type="body"/>
          </p:nvPr>
        </p:nvSpPr>
        <p:spPr>
          <a:xfrm>
            <a:off x="311700" y="1171600"/>
            <a:ext cx="2162700" cy="3743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latin typeface="Arial"/>
                <a:ea typeface="Arial"/>
                <a:cs typeface="Arial"/>
                <a:sym typeface="Arial"/>
              </a:rPr>
              <a:t>Open the q2a folder and change the names on the example files as per the instructions on the Question2Answer website.</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There is a </a:t>
            </a:r>
            <a:r>
              <a:rPr lang="en">
                <a:latin typeface="Arial"/>
                <a:ea typeface="Arial"/>
                <a:cs typeface="Arial"/>
                <a:sym typeface="Arial"/>
              </a:rPr>
              <a:t>hidden</a:t>
            </a:r>
            <a:r>
              <a:rPr lang="en">
                <a:latin typeface="Arial"/>
                <a:ea typeface="Arial"/>
                <a:cs typeface="Arial"/>
                <a:sym typeface="Arial"/>
              </a:rPr>
              <a:t> example file as well you will need to change. </a:t>
            </a:r>
            <a:endParaRPr>
              <a:latin typeface="Arial"/>
              <a:ea typeface="Arial"/>
              <a:cs typeface="Arial"/>
              <a:sym typeface="Arial"/>
            </a:endParaRPr>
          </a:p>
          <a:p>
            <a:pPr indent="0" lvl="0" marL="0" rtl="0" algn="l">
              <a:spcBef>
                <a:spcPts val="1200"/>
              </a:spcBef>
              <a:spcAft>
                <a:spcPts val="1200"/>
              </a:spcAft>
              <a:buNone/>
            </a:pPr>
            <a:r>
              <a:t/>
            </a:r>
            <a:endParaRPr>
              <a:latin typeface="Arial"/>
              <a:ea typeface="Arial"/>
              <a:cs typeface="Arial"/>
              <a:sym typeface="Arial"/>
            </a:endParaRPr>
          </a:p>
        </p:txBody>
      </p:sp>
      <p:pic>
        <p:nvPicPr>
          <p:cNvPr id="479" name="Google Shape;479;p59"/>
          <p:cNvPicPr preferRelativeResize="0"/>
          <p:nvPr/>
        </p:nvPicPr>
        <p:blipFill>
          <a:blip r:embed="rId3">
            <a:alphaModFix/>
          </a:blip>
          <a:stretch>
            <a:fillRect/>
          </a:stretch>
        </p:blipFill>
        <p:spPr>
          <a:xfrm>
            <a:off x="2379275" y="1328250"/>
            <a:ext cx="3219975" cy="2609591"/>
          </a:xfrm>
          <a:prstGeom prst="rect">
            <a:avLst/>
          </a:prstGeom>
          <a:noFill/>
          <a:ln>
            <a:noFill/>
          </a:ln>
        </p:spPr>
      </p:pic>
      <p:cxnSp>
        <p:nvCxnSpPr>
          <p:cNvPr id="480" name="Google Shape;480;p59"/>
          <p:cNvCxnSpPr/>
          <p:nvPr/>
        </p:nvCxnSpPr>
        <p:spPr>
          <a:xfrm flipH="1">
            <a:off x="3003950" y="2048000"/>
            <a:ext cx="419400" cy="229800"/>
          </a:xfrm>
          <a:prstGeom prst="straightConnector1">
            <a:avLst/>
          </a:prstGeom>
          <a:noFill/>
          <a:ln cap="flat" cmpd="sng" w="9525">
            <a:solidFill>
              <a:srgbClr val="FF0000"/>
            </a:solidFill>
            <a:prstDash val="solid"/>
            <a:round/>
            <a:headEnd len="med" w="med" type="none"/>
            <a:tailEnd len="med" w="med" type="triangle"/>
          </a:ln>
        </p:spPr>
      </p:cxnSp>
      <p:cxnSp>
        <p:nvCxnSpPr>
          <p:cNvPr id="481" name="Google Shape;481;p59"/>
          <p:cNvCxnSpPr/>
          <p:nvPr/>
        </p:nvCxnSpPr>
        <p:spPr>
          <a:xfrm flipH="1">
            <a:off x="5222975" y="2048000"/>
            <a:ext cx="419400" cy="229800"/>
          </a:xfrm>
          <a:prstGeom prst="straightConnector1">
            <a:avLst/>
          </a:prstGeom>
          <a:noFill/>
          <a:ln cap="flat" cmpd="sng" w="9525">
            <a:solidFill>
              <a:srgbClr val="FF0000"/>
            </a:solidFill>
            <a:prstDash val="solid"/>
            <a:round/>
            <a:headEnd len="med" w="med" type="none"/>
            <a:tailEnd len="med" w="med" type="triangle"/>
          </a:ln>
        </p:spPr>
      </p:cxnSp>
      <p:pic>
        <p:nvPicPr>
          <p:cNvPr id="482" name="Google Shape;482;p59"/>
          <p:cNvPicPr preferRelativeResize="0"/>
          <p:nvPr/>
        </p:nvPicPr>
        <p:blipFill>
          <a:blip r:embed="rId4">
            <a:alphaModFix/>
          </a:blip>
          <a:stretch>
            <a:fillRect/>
          </a:stretch>
        </p:blipFill>
        <p:spPr>
          <a:xfrm>
            <a:off x="5831100" y="1580575"/>
            <a:ext cx="3167401" cy="2104925"/>
          </a:xfrm>
          <a:prstGeom prst="rect">
            <a:avLst/>
          </a:prstGeom>
          <a:noFill/>
          <a:ln>
            <a:noFill/>
          </a:ln>
        </p:spPr>
      </p:pic>
      <p:cxnSp>
        <p:nvCxnSpPr>
          <p:cNvPr id="483" name="Google Shape;483;p59"/>
          <p:cNvCxnSpPr/>
          <p:nvPr/>
        </p:nvCxnSpPr>
        <p:spPr>
          <a:xfrm flipH="1">
            <a:off x="6384100" y="2210400"/>
            <a:ext cx="419400" cy="229800"/>
          </a:xfrm>
          <a:prstGeom prst="straightConnector1">
            <a:avLst/>
          </a:prstGeom>
          <a:noFill/>
          <a:ln cap="flat" cmpd="sng" w="9525">
            <a:solidFill>
              <a:srgbClr val="FF0000"/>
            </a:solidFill>
            <a:prstDash val="solid"/>
            <a:round/>
            <a:headEnd len="med" w="med" type="none"/>
            <a:tailEnd len="med" w="med" type="triangle"/>
          </a:ln>
        </p:spPr>
      </p:cxnSp>
      <p:cxnSp>
        <p:nvCxnSpPr>
          <p:cNvPr id="484" name="Google Shape;484;p59"/>
          <p:cNvCxnSpPr/>
          <p:nvPr/>
        </p:nvCxnSpPr>
        <p:spPr>
          <a:xfrm flipH="1">
            <a:off x="8724600" y="2210400"/>
            <a:ext cx="419400" cy="2298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Q2A Installation &amp; Configuration</a:t>
            </a:r>
            <a:endParaRPr/>
          </a:p>
        </p:txBody>
      </p:sp>
      <p:sp>
        <p:nvSpPr>
          <p:cNvPr id="490" name="Google Shape;490;p60"/>
          <p:cNvSpPr txBox="1"/>
          <p:nvPr>
            <p:ph idx="1" type="body"/>
          </p:nvPr>
        </p:nvSpPr>
        <p:spPr>
          <a:xfrm>
            <a:off x="311700" y="1171600"/>
            <a:ext cx="1644900" cy="37437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latin typeface="Arial"/>
                <a:ea typeface="Arial"/>
                <a:cs typeface="Arial"/>
                <a:sym typeface="Arial"/>
              </a:rPr>
              <a:t>There is a hidden example file as well you will need to change. </a:t>
            </a:r>
            <a:endParaRPr>
              <a:latin typeface="Arial"/>
              <a:ea typeface="Arial"/>
              <a:cs typeface="Arial"/>
              <a:sym typeface="Arial"/>
            </a:endParaRPr>
          </a:p>
          <a:p>
            <a:pPr indent="0" lvl="0" marL="0" rtl="0" algn="l">
              <a:spcBef>
                <a:spcPts val="1200"/>
              </a:spcBef>
              <a:spcAft>
                <a:spcPts val="0"/>
              </a:spcAft>
              <a:buClr>
                <a:schemeClr val="dk1"/>
              </a:buClr>
              <a:buSzPct val="61111"/>
              <a:buFont typeface="Arial"/>
              <a:buNone/>
            </a:pPr>
            <a:r>
              <a:rPr lang="en">
                <a:latin typeface="Arial"/>
                <a:ea typeface="Arial"/>
                <a:cs typeface="Arial"/>
                <a:sym typeface="Arial"/>
              </a:rPr>
              <a:t>Select the hamburger on the top right corner and check the box show hidden files. Now remove example from the filename.</a:t>
            </a:r>
            <a:endParaRPr>
              <a:latin typeface="Arial"/>
              <a:ea typeface="Arial"/>
              <a:cs typeface="Arial"/>
              <a:sym typeface="Arial"/>
            </a:endParaRPr>
          </a:p>
          <a:p>
            <a:pPr indent="0" lvl="0" marL="0" rtl="0" algn="l">
              <a:spcBef>
                <a:spcPts val="1200"/>
              </a:spcBef>
              <a:spcAft>
                <a:spcPts val="1200"/>
              </a:spcAft>
              <a:buNone/>
            </a:pPr>
            <a:r>
              <a:t/>
            </a:r>
            <a:endParaRPr>
              <a:latin typeface="Arial"/>
              <a:ea typeface="Arial"/>
              <a:cs typeface="Arial"/>
              <a:sym typeface="Arial"/>
            </a:endParaRPr>
          </a:p>
        </p:txBody>
      </p:sp>
      <p:pic>
        <p:nvPicPr>
          <p:cNvPr id="491" name="Google Shape;491;p60"/>
          <p:cNvPicPr preferRelativeResize="0"/>
          <p:nvPr/>
        </p:nvPicPr>
        <p:blipFill>
          <a:blip r:embed="rId3">
            <a:alphaModFix/>
          </a:blip>
          <a:stretch>
            <a:fillRect/>
          </a:stretch>
        </p:blipFill>
        <p:spPr>
          <a:xfrm>
            <a:off x="2109000" y="1210625"/>
            <a:ext cx="3597775" cy="3780475"/>
          </a:xfrm>
          <a:prstGeom prst="rect">
            <a:avLst/>
          </a:prstGeom>
          <a:noFill/>
          <a:ln>
            <a:noFill/>
          </a:ln>
        </p:spPr>
      </p:pic>
      <p:pic>
        <p:nvPicPr>
          <p:cNvPr id="492" name="Google Shape;492;p60"/>
          <p:cNvPicPr preferRelativeResize="0"/>
          <p:nvPr/>
        </p:nvPicPr>
        <p:blipFill>
          <a:blip r:embed="rId4">
            <a:alphaModFix/>
          </a:blip>
          <a:stretch>
            <a:fillRect/>
          </a:stretch>
        </p:blipFill>
        <p:spPr>
          <a:xfrm>
            <a:off x="5859175" y="1210625"/>
            <a:ext cx="3132424" cy="3132424"/>
          </a:xfrm>
          <a:prstGeom prst="rect">
            <a:avLst/>
          </a:prstGeom>
          <a:noFill/>
          <a:ln>
            <a:noFill/>
          </a:ln>
        </p:spPr>
      </p:pic>
      <p:cxnSp>
        <p:nvCxnSpPr>
          <p:cNvPr id="493" name="Google Shape;493;p60"/>
          <p:cNvCxnSpPr/>
          <p:nvPr/>
        </p:nvCxnSpPr>
        <p:spPr>
          <a:xfrm flipH="1">
            <a:off x="8077450" y="2117900"/>
            <a:ext cx="409500" cy="259800"/>
          </a:xfrm>
          <a:prstGeom prst="straightConnector1">
            <a:avLst/>
          </a:prstGeom>
          <a:noFill/>
          <a:ln cap="flat" cmpd="sng" w="9525">
            <a:solidFill>
              <a:srgbClr val="FF0000"/>
            </a:solidFill>
            <a:prstDash val="solid"/>
            <a:round/>
            <a:headEnd len="med" w="med" type="none"/>
            <a:tailEnd len="med" w="med" type="triangle"/>
          </a:ln>
        </p:spPr>
      </p:cxnSp>
      <p:cxnSp>
        <p:nvCxnSpPr>
          <p:cNvPr id="494" name="Google Shape;494;p60"/>
          <p:cNvCxnSpPr/>
          <p:nvPr/>
        </p:nvCxnSpPr>
        <p:spPr>
          <a:xfrm flipH="1">
            <a:off x="5593200" y="4038075"/>
            <a:ext cx="409500" cy="259800"/>
          </a:xfrm>
          <a:prstGeom prst="straightConnector1">
            <a:avLst/>
          </a:prstGeom>
          <a:noFill/>
          <a:ln cap="flat" cmpd="sng" w="9525">
            <a:solidFill>
              <a:srgbClr val="FF0000"/>
            </a:solidFill>
            <a:prstDash val="solid"/>
            <a:round/>
            <a:headEnd len="med" w="med" type="none"/>
            <a:tailEnd len="med" w="med" type="triangle"/>
          </a:ln>
        </p:spPr>
      </p:cxnSp>
      <p:cxnSp>
        <p:nvCxnSpPr>
          <p:cNvPr id="495" name="Google Shape;495;p60"/>
          <p:cNvCxnSpPr/>
          <p:nvPr/>
        </p:nvCxnSpPr>
        <p:spPr>
          <a:xfrm flipH="1">
            <a:off x="5366075" y="1058225"/>
            <a:ext cx="409500" cy="259800"/>
          </a:xfrm>
          <a:prstGeom prst="straightConnector1">
            <a:avLst/>
          </a:prstGeom>
          <a:noFill/>
          <a:ln cap="flat" cmpd="sng" w="9525">
            <a:solidFill>
              <a:srgbClr val="FF0000"/>
            </a:solidFill>
            <a:prstDash val="solid"/>
            <a:round/>
            <a:headEnd len="med" w="med" type="none"/>
            <a:tailEnd len="med" w="med" type="triangle"/>
          </a:ln>
        </p:spPr>
      </p:cxnSp>
      <p:cxnSp>
        <p:nvCxnSpPr>
          <p:cNvPr id="496" name="Google Shape;496;p60"/>
          <p:cNvCxnSpPr/>
          <p:nvPr/>
        </p:nvCxnSpPr>
        <p:spPr>
          <a:xfrm flipH="1">
            <a:off x="3101500" y="1676225"/>
            <a:ext cx="409500" cy="2598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Q2A Installation &amp; Configuration</a:t>
            </a:r>
            <a:endParaRPr/>
          </a:p>
        </p:txBody>
      </p:sp>
      <p:sp>
        <p:nvSpPr>
          <p:cNvPr id="502" name="Google Shape;502;p61"/>
          <p:cNvSpPr txBox="1"/>
          <p:nvPr>
            <p:ph idx="1" type="body"/>
          </p:nvPr>
        </p:nvSpPr>
        <p:spPr>
          <a:xfrm>
            <a:off x="311700" y="1171600"/>
            <a:ext cx="1644900" cy="37437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latin typeface="Arial"/>
                <a:ea typeface="Arial"/>
                <a:cs typeface="Arial"/>
                <a:sym typeface="Arial"/>
              </a:rPr>
              <a:t>Open the config file and </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Scroll down to the PHP code that defines the database configuration file.</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Change the settings to fit your teams database IP, username, password, and database name..</a:t>
            </a:r>
            <a:endParaRPr>
              <a:latin typeface="Arial"/>
              <a:ea typeface="Arial"/>
              <a:cs typeface="Arial"/>
              <a:sym typeface="Arial"/>
            </a:endParaRPr>
          </a:p>
          <a:p>
            <a:pPr indent="0" lvl="0" marL="0" rtl="0" algn="l">
              <a:spcBef>
                <a:spcPts val="1200"/>
              </a:spcBef>
              <a:spcAft>
                <a:spcPts val="1200"/>
              </a:spcAft>
              <a:buNone/>
            </a:pPr>
            <a:r>
              <a:rPr lang="en">
                <a:latin typeface="Arial"/>
                <a:ea typeface="Arial"/>
                <a:cs typeface="Arial"/>
                <a:sym typeface="Arial"/>
              </a:rPr>
              <a:t>Save your changes by clicking save in the top right </a:t>
            </a:r>
            <a:r>
              <a:rPr lang="en">
                <a:latin typeface="Arial"/>
                <a:ea typeface="Arial"/>
                <a:cs typeface="Arial"/>
                <a:sym typeface="Arial"/>
              </a:rPr>
              <a:t>corner</a:t>
            </a:r>
            <a:r>
              <a:rPr lang="en">
                <a:latin typeface="Arial"/>
                <a:ea typeface="Arial"/>
                <a:cs typeface="Arial"/>
                <a:sym typeface="Arial"/>
              </a:rPr>
              <a:t>.</a:t>
            </a:r>
            <a:endParaRPr>
              <a:latin typeface="Arial"/>
              <a:ea typeface="Arial"/>
              <a:cs typeface="Arial"/>
              <a:sym typeface="Arial"/>
            </a:endParaRPr>
          </a:p>
        </p:txBody>
      </p:sp>
      <p:pic>
        <p:nvPicPr>
          <p:cNvPr id="503" name="Google Shape;503;p61"/>
          <p:cNvPicPr preferRelativeResize="0"/>
          <p:nvPr/>
        </p:nvPicPr>
        <p:blipFill>
          <a:blip r:embed="rId3">
            <a:alphaModFix/>
          </a:blip>
          <a:stretch>
            <a:fillRect/>
          </a:stretch>
        </p:blipFill>
        <p:spPr>
          <a:xfrm>
            <a:off x="2109000" y="1210625"/>
            <a:ext cx="6344626" cy="2145725"/>
          </a:xfrm>
          <a:prstGeom prst="rect">
            <a:avLst/>
          </a:prstGeom>
          <a:noFill/>
          <a:ln>
            <a:noFill/>
          </a:ln>
        </p:spPr>
      </p:pic>
      <p:pic>
        <p:nvPicPr>
          <p:cNvPr id="504" name="Google Shape;504;p61"/>
          <p:cNvPicPr preferRelativeResize="0"/>
          <p:nvPr/>
        </p:nvPicPr>
        <p:blipFill>
          <a:blip r:embed="rId4">
            <a:alphaModFix/>
          </a:blip>
          <a:stretch>
            <a:fillRect/>
          </a:stretch>
        </p:blipFill>
        <p:spPr>
          <a:xfrm>
            <a:off x="2109000" y="3618600"/>
            <a:ext cx="4676775" cy="1152525"/>
          </a:xfrm>
          <a:prstGeom prst="rect">
            <a:avLst/>
          </a:prstGeom>
          <a:noFill/>
          <a:ln>
            <a:noFill/>
          </a:ln>
        </p:spPr>
      </p:pic>
      <p:cxnSp>
        <p:nvCxnSpPr>
          <p:cNvPr id="505" name="Google Shape;505;p61"/>
          <p:cNvCxnSpPr/>
          <p:nvPr/>
        </p:nvCxnSpPr>
        <p:spPr>
          <a:xfrm flipH="1">
            <a:off x="5221075" y="2571750"/>
            <a:ext cx="619200" cy="219600"/>
          </a:xfrm>
          <a:prstGeom prst="straightConnector1">
            <a:avLst/>
          </a:prstGeom>
          <a:noFill/>
          <a:ln cap="flat" cmpd="sng" w="9525">
            <a:solidFill>
              <a:srgbClr val="FF0000"/>
            </a:solidFill>
            <a:prstDash val="solid"/>
            <a:round/>
            <a:headEnd len="med" w="med" type="none"/>
            <a:tailEnd len="med" w="med" type="triangle"/>
          </a:ln>
        </p:spPr>
      </p:cxnSp>
      <p:cxnSp>
        <p:nvCxnSpPr>
          <p:cNvPr id="506" name="Google Shape;506;p61"/>
          <p:cNvCxnSpPr/>
          <p:nvPr/>
        </p:nvCxnSpPr>
        <p:spPr>
          <a:xfrm flipH="1">
            <a:off x="6297475" y="3618600"/>
            <a:ext cx="619200" cy="2196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can see his info and in the second command install it.</a:t>
            </a:r>
            <a:endParaRPr>
              <a:solidFill>
                <a:schemeClr val="dk2"/>
              </a:solidFill>
            </a:endParaRPr>
          </a:p>
        </p:txBody>
      </p:sp>
      <p:pic>
        <p:nvPicPr>
          <p:cNvPr id="86" name="Google Shape;86;p17"/>
          <p:cNvPicPr preferRelativeResize="0"/>
          <p:nvPr/>
        </p:nvPicPr>
        <p:blipFill>
          <a:blip r:embed="rId3">
            <a:alphaModFix/>
          </a:blip>
          <a:stretch>
            <a:fillRect/>
          </a:stretch>
        </p:blipFill>
        <p:spPr>
          <a:xfrm>
            <a:off x="311700" y="1579363"/>
            <a:ext cx="4602950" cy="2581675"/>
          </a:xfrm>
          <a:prstGeom prst="rect">
            <a:avLst/>
          </a:prstGeom>
          <a:noFill/>
          <a:ln>
            <a:noFill/>
          </a:ln>
        </p:spPr>
      </p:pic>
      <p:pic>
        <p:nvPicPr>
          <p:cNvPr id="87" name="Google Shape;87;p17"/>
          <p:cNvPicPr preferRelativeResize="0"/>
          <p:nvPr/>
        </p:nvPicPr>
        <p:blipFill>
          <a:blip r:embed="rId4">
            <a:alphaModFix/>
          </a:blip>
          <a:stretch>
            <a:fillRect/>
          </a:stretch>
        </p:blipFill>
        <p:spPr>
          <a:xfrm>
            <a:off x="4995725" y="2571749"/>
            <a:ext cx="3447599" cy="1786175"/>
          </a:xfrm>
          <a:prstGeom prst="rect">
            <a:avLst/>
          </a:prstGeom>
          <a:noFill/>
          <a:ln>
            <a:noFill/>
          </a:ln>
        </p:spPr>
      </p:pic>
      <p:sp>
        <p:nvSpPr>
          <p:cNvPr id="88" name="Google Shape;88;p17"/>
          <p:cNvSpPr txBox="1"/>
          <p:nvPr/>
        </p:nvSpPr>
        <p:spPr>
          <a:xfrm>
            <a:off x="4992775" y="1505500"/>
            <a:ext cx="3723300" cy="8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dnf info mariadb</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sudo dnf -y install mariadb-server</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Q2A Installation &amp; Configuration</a:t>
            </a:r>
            <a:endParaRPr/>
          </a:p>
        </p:txBody>
      </p:sp>
      <p:sp>
        <p:nvSpPr>
          <p:cNvPr id="512" name="Google Shape;512;p62"/>
          <p:cNvSpPr txBox="1"/>
          <p:nvPr>
            <p:ph idx="1" type="body"/>
          </p:nvPr>
        </p:nvSpPr>
        <p:spPr>
          <a:xfrm>
            <a:off x="311700" y="1171600"/>
            <a:ext cx="2112900" cy="3743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latin typeface="Arial"/>
                <a:ea typeface="Arial"/>
                <a:cs typeface="Arial"/>
                <a:sym typeface="Arial"/>
              </a:rPr>
              <a:t>Move the Question2Answer files to the web server’s “DocumentRoot” folder using the following commands. The last two commands move the hidden files we explored earlier.</a:t>
            </a:r>
            <a:endParaRPr>
              <a:latin typeface="Arial"/>
              <a:ea typeface="Arial"/>
              <a:cs typeface="Arial"/>
              <a:sym typeface="Arial"/>
            </a:endParaRPr>
          </a:p>
        </p:txBody>
      </p:sp>
      <p:pic>
        <p:nvPicPr>
          <p:cNvPr id="513" name="Google Shape;513;p62"/>
          <p:cNvPicPr preferRelativeResize="0"/>
          <p:nvPr/>
        </p:nvPicPr>
        <p:blipFill>
          <a:blip r:embed="rId3">
            <a:alphaModFix/>
          </a:blip>
          <a:stretch>
            <a:fillRect/>
          </a:stretch>
        </p:blipFill>
        <p:spPr>
          <a:xfrm>
            <a:off x="2583625" y="1610125"/>
            <a:ext cx="4143375" cy="171450"/>
          </a:xfrm>
          <a:prstGeom prst="rect">
            <a:avLst/>
          </a:prstGeom>
          <a:noFill/>
          <a:ln>
            <a:noFill/>
          </a:ln>
        </p:spPr>
      </p:pic>
      <p:pic>
        <p:nvPicPr>
          <p:cNvPr id="514" name="Google Shape;514;p62"/>
          <p:cNvPicPr preferRelativeResize="0"/>
          <p:nvPr/>
        </p:nvPicPr>
        <p:blipFill>
          <a:blip r:embed="rId4">
            <a:alphaModFix/>
          </a:blip>
          <a:stretch>
            <a:fillRect/>
          </a:stretch>
        </p:blipFill>
        <p:spPr>
          <a:xfrm>
            <a:off x="2588375" y="2466975"/>
            <a:ext cx="4781550" cy="209550"/>
          </a:xfrm>
          <a:prstGeom prst="rect">
            <a:avLst/>
          </a:prstGeom>
          <a:noFill/>
          <a:ln>
            <a:noFill/>
          </a:ln>
        </p:spPr>
      </p:pic>
      <p:pic>
        <p:nvPicPr>
          <p:cNvPr id="515" name="Google Shape;515;p62"/>
          <p:cNvPicPr preferRelativeResize="0"/>
          <p:nvPr/>
        </p:nvPicPr>
        <p:blipFill>
          <a:blip r:embed="rId5">
            <a:alphaModFix/>
          </a:blip>
          <a:stretch>
            <a:fillRect/>
          </a:stretch>
        </p:blipFill>
        <p:spPr>
          <a:xfrm>
            <a:off x="2583600" y="3361925"/>
            <a:ext cx="4791075" cy="190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Q2A Installation &amp; Configuration</a:t>
            </a:r>
            <a:endParaRPr/>
          </a:p>
        </p:txBody>
      </p:sp>
      <p:sp>
        <p:nvSpPr>
          <p:cNvPr id="521" name="Google Shape;521;p63"/>
          <p:cNvSpPr txBox="1"/>
          <p:nvPr>
            <p:ph idx="1" type="body"/>
          </p:nvPr>
        </p:nvSpPr>
        <p:spPr>
          <a:xfrm>
            <a:off x="311700" y="1171600"/>
            <a:ext cx="2262600" cy="374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Arial"/>
                <a:ea typeface="Arial"/>
                <a:cs typeface="Arial"/>
                <a:sym typeface="Arial"/>
              </a:rPr>
              <a:t>In the </a:t>
            </a:r>
            <a:r>
              <a:rPr lang="en">
                <a:latin typeface="Arial"/>
                <a:ea typeface="Arial"/>
                <a:cs typeface="Arial"/>
                <a:sym typeface="Arial"/>
              </a:rPr>
              <a:t>web server’s “DocumentRoot” folder, remove the index.html file so that the web server will serve the Question2Answer’s index.php code instead.</a:t>
            </a:r>
            <a:endParaRPr>
              <a:latin typeface="Arial"/>
              <a:ea typeface="Arial"/>
              <a:cs typeface="Arial"/>
              <a:sym typeface="Arial"/>
            </a:endParaRPr>
          </a:p>
        </p:txBody>
      </p:sp>
      <p:pic>
        <p:nvPicPr>
          <p:cNvPr id="522" name="Google Shape;522;p63"/>
          <p:cNvPicPr preferRelativeResize="0"/>
          <p:nvPr/>
        </p:nvPicPr>
        <p:blipFill>
          <a:blip r:embed="rId3">
            <a:alphaModFix/>
          </a:blip>
          <a:stretch>
            <a:fillRect/>
          </a:stretch>
        </p:blipFill>
        <p:spPr>
          <a:xfrm>
            <a:off x="2726700" y="1210625"/>
            <a:ext cx="4488574" cy="1965950"/>
          </a:xfrm>
          <a:prstGeom prst="rect">
            <a:avLst/>
          </a:prstGeom>
          <a:noFill/>
          <a:ln>
            <a:noFill/>
          </a:ln>
        </p:spPr>
      </p:pic>
      <p:pic>
        <p:nvPicPr>
          <p:cNvPr id="523" name="Google Shape;523;p63"/>
          <p:cNvPicPr preferRelativeResize="0"/>
          <p:nvPr/>
        </p:nvPicPr>
        <p:blipFill>
          <a:blip r:embed="rId4">
            <a:alphaModFix/>
          </a:blip>
          <a:stretch>
            <a:fillRect/>
          </a:stretch>
        </p:blipFill>
        <p:spPr>
          <a:xfrm>
            <a:off x="2726700" y="3778400"/>
            <a:ext cx="4857750" cy="1428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Q2A Installation &amp; Configuration</a:t>
            </a:r>
            <a:endParaRPr/>
          </a:p>
        </p:txBody>
      </p:sp>
      <p:sp>
        <p:nvSpPr>
          <p:cNvPr id="529" name="Google Shape;529;p64"/>
          <p:cNvSpPr txBox="1"/>
          <p:nvPr>
            <p:ph idx="1" type="body"/>
          </p:nvPr>
        </p:nvSpPr>
        <p:spPr>
          <a:xfrm>
            <a:off x="311700" y="1171600"/>
            <a:ext cx="2262600" cy="3743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latin typeface="Arial"/>
                <a:ea typeface="Arial"/>
                <a:cs typeface="Arial"/>
                <a:sym typeface="Arial"/>
              </a:rPr>
              <a:t>The Q2A files that were moved from the download directory to the html directory were automatically labeled when they were placed in the download </a:t>
            </a:r>
            <a:r>
              <a:rPr lang="en">
                <a:latin typeface="Arial"/>
                <a:ea typeface="Arial"/>
                <a:cs typeface="Arial"/>
                <a:sym typeface="Arial"/>
              </a:rPr>
              <a:t>folder</a:t>
            </a:r>
            <a:r>
              <a:rPr lang="en">
                <a:latin typeface="Arial"/>
                <a:ea typeface="Arial"/>
                <a:cs typeface="Arial"/>
                <a:sym typeface="Arial"/>
              </a:rPr>
              <a:t>. These files need to be restored to the correct labels based on the context of where they reside in the file system.</a:t>
            </a:r>
            <a:endParaRPr>
              <a:latin typeface="Arial"/>
              <a:ea typeface="Arial"/>
              <a:cs typeface="Arial"/>
              <a:sym typeface="Arial"/>
            </a:endParaRPr>
          </a:p>
        </p:txBody>
      </p:sp>
      <p:pic>
        <p:nvPicPr>
          <p:cNvPr id="530" name="Google Shape;530;p64"/>
          <p:cNvPicPr preferRelativeResize="0"/>
          <p:nvPr/>
        </p:nvPicPr>
        <p:blipFill>
          <a:blip r:embed="rId3">
            <a:alphaModFix/>
          </a:blip>
          <a:stretch>
            <a:fillRect/>
          </a:stretch>
        </p:blipFill>
        <p:spPr>
          <a:xfrm>
            <a:off x="2726700" y="1240600"/>
            <a:ext cx="3383225" cy="1659700"/>
          </a:xfrm>
          <a:prstGeom prst="rect">
            <a:avLst/>
          </a:prstGeom>
          <a:noFill/>
          <a:ln>
            <a:noFill/>
          </a:ln>
        </p:spPr>
      </p:pic>
      <p:pic>
        <p:nvPicPr>
          <p:cNvPr id="531" name="Google Shape;531;p64"/>
          <p:cNvPicPr preferRelativeResize="0"/>
          <p:nvPr/>
        </p:nvPicPr>
        <p:blipFill>
          <a:blip r:embed="rId4">
            <a:alphaModFix/>
          </a:blip>
          <a:stretch>
            <a:fillRect/>
          </a:stretch>
        </p:blipFill>
        <p:spPr>
          <a:xfrm>
            <a:off x="2726700" y="2999475"/>
            <a:ext cx="4648200" cy="285750"/>
          </a:xfrm>
          <a:prstGeom prst="rect">
            <a:avLst/>
          </a:prstGeom>
          <a:noFill/>
          <a:ln>
            <a:noFill/>
          </a:ln>
        </p:spPr>
      </p:pic>
      <p:pic>
        <p:nvPicPr>
          <p:cNvPr id="532" name="Google Shape;532;p64"/>
          <p:cNvPicPr preferRelativeResize="0"/>
          <p:nvPr/>
        </p:nvPicPr>
        <p:blipFill rotWithShape="1">
          <a:blip r:embed="rId5">
            <a:alphaModFix/>
          </a:blip>
          <a:srcRect b="-2499" l="6539" r="-6540" t="2500"/>
          <a:stretch/>
        </p:blipFill>
        <p:spPr>
          <a:xfrm>
            <a:off x="2726688" y="3384394"/>
            <a:ext cx="3512651" cy="1598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Q2A Installation &amp; Configuration</a:t>
            </a:r>
            <a:endParaRPr/>
          </a:p>
        </p:txBody>
      </p:sp>
      <p:sp>
        <p:nvSpPr>
          <p:cNvPr id="538" name="Google Shape;538;p65"/>
          <p:cNvSpPr txBox="1"/>
          <p:nvPr>
            <p:ph idx="1" type="body"/>
          </p:nvPr>
        </p:nvSpPr>
        <p:spPr>
          <a:xfrm>
            <a:off x="311700" y="1171600"/>
            <a:ext cx="2262600" cy="3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In this app, PHP uses json.</a:t>
            </a:r>
            <a:endParaRPr>
              <a:latin typeface="Arial"/>
              <a:ea typeface="Arial"/>
              <a:cs typeface="Arial"/>
              <a:sym typeface="Arial"/>
            </a:endParaRPr>
          </a:p>
          <a:p>
            <a:pPr indent="0" lvl="0" marL="0" rtl="0" algn="l">
              <a:spcBef>
                <a:spcPts val="1200"/>
              </a:spcBef>
              <a:spcAft>
                <a:spcPts val="0"/>
              </a:spcAft>
              <a:buNone/>
            </a:pPr>
            <a:r>
              <a:rPr lang="en">
                <a:latin typeface="Arial"/>
                <a:ea typeface="Arial"/>
                <a:cs typeface="Arial"/>
                <a:sym typeface="Arial"/>
              </a:rPr>
              <a:t>Download json to the machine.</a:t>
            </a:r>
            <a:endParaRPr>
              <a:latin typeface="Arial"/>
              <a:ea typeface="Arial"/>
              <a:cs typeface="Arial"/>
              <a:sym typeface="Arial"/>
            </a:endParaRPr>
          </a:p>
          <a:p>
            <a:pPr indent="0" lvl="0" marL="0" rtl="0" algn="l">
              <a:spcBef>
                <a:spcPts val="1200"/>
              </a:spcBef>
              <a:spcAft>
                <a:spcPts val="1200"/>
              </a:spcAft>
              <a:buNone/>
            </a:pPr>
            <a:r>
              <a:rPr lang="en">
                <a:latin typeface="Arial"/>
                <a:ea typeface="Arial"/>
                <a:cs typeface="Arial"/>
                <a:sym typeface="Arial"/>
              </a:rPr>
              <a:t>Restart the machine so the PHP engine will notice its new functions.</a:t>
            </a:r>
            <a:endParaRPr>
              <a:latin typeface="Arial"/>
              <a:ea typeface="Arial"/>
              <a:cs typeface="Arial"/>
              <a:sym typeface="Arial"/>
            </a:endParaRPr>
          </a:p>
        </p:txBody>
      </p:sp>
      <p:pic>
        <p:nvPicPr>
          <p:cNvPr id="539" name="Google Shape;539;p65"/>
          <p:cNvPicPr preferRelativeResize="0"/>
          <p:nvPr/>
        </p:nvPicPr>
        <p:blipFill>
          <a:blip r:embed="rId3">
            <a:alphaModFix/>
          </a:blip>
          <a:stretch>
            <a:fillRect/>
          </a:stretch>
        </p:blipFill>
        <p:spPr>
          <a:xfrm>
            <a:off x="2726700" y="1210625"/>
            <a:ext cx="5762625" cy="257175"/>
          </a:xfrm>
          <a:prstGeom prst="rect">
            <a:avLst/>
          </a:prstGeom>
          <a:noFill/>
          <a:ln>
            <a:noFill/>
          </a:ln>
        </p:spPr>
      </p:pic>
      <p:pic>
        <p:nvPicPr>
          <p:cNvPr id="540" name="Google Shape;540;p65"/>
          <p:cNvPicPr preferRelativeResize="0"/>
          <p:nvPr/>
        </p:nvPicPr>
        <p:blipFill>
          <a:blip r:embed="rId4">
            <a:alphaModFix/>
          </a:blip>
          <a:stretch>
            <a:fillRect/>
          </a:stretch>
        </p:blipFill>
        <p:spPr>
          <a:xfrm>
            <a:off x="2726700" y="1620200"/>
            <a:ext cx="6264900" cy="74152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46" name="Google Shape;546;p6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7" name="Google Shape;547;p66"/>
          <p:cNvPicPr preferRelativeResize="0"/>
          <p:nvPr/>
        </p:nvPicPr>
        <p:blipFill>
          <a:blip r:embed="rId3">
            <a:alphaModFix/>
          </a:blip>
          <a:stretch>
            <a:fillRect/>
          </a:stretch>
        </p:blipFill>
        <p:spPr>
          <a:xfrm>
            <a:off x="2765600" y="1531422"/>
            <a:ext cx="5571575" cy="3081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Q2A Installation &amp; Configuration</a:t>
            </a:r>
            <a:endParaRPr/>
          </a:p>
        </p:txBody>
      </p:sp>
      <p:sp>
        <p:nvSpPr>
          <p:cNvPr id="553" name="Google Shape;553;p67"/>
          <p:cNvSpPr txBox="1"/>
          <p:nvPr>
            <p:ph idx="1" type="body"/>
          </p:nvPr>
        </p:nvSpPr>
        <p:spPr>
          <a:xfrm>
            <a:off x="311700" y="1171600"/>
            <a:ext cx="2262600" cy="374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latin typeface="Arial"/>
              <a:ea typeface="Arial"/>
              <a:cs typeface="Arial"/>
              <a:sym typeface="Arial"/>
            </a:endParaRPr>
          </a:p>
        </p:txBody>
      </p:sp>
      <p:pic>
        <p:nvPicPr>
          <p:cNvPr id="554" name="Google Shape;554;p67"/>
          <p:cNvPicPr preferRelativeResize="0"/>
          <p:nvPr/>
        </p:nvPicPr>
        <p:blipFill>
          <a:blip r:embed="rId3">
            <a:alphaModFix/>
          </a:blip>
          <a:stretch>
            <a:fillRect/>
          </a:stretch>
        </p:blipFill>
        <p:spPr>
          <a:xfrm>
            <a:off x="2659625" y="2204050"/>
            <a:ext cx="6264901" cy="271126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Q2A Installation &amp; Configuration</a:t>
            </a:r>
            <a:endParaRPr/>
          </a:p>
        </p:txBody>
      </p:sp>
      <p:sp>
        <p:nvSpPr>
          <p:cNvPr id="560" name="Google Shape;560;p68"/>
          <p:cNvSpPr txBox="1"/>
          <p:nvPr>
            <p:ph idx="1" type="body"/>
          </p:nvPr>
        </p:nvSpPr>
        <p:spPr>
          <a:xfrm>
            <a:off x="311700" y="1171600"/>
            <a:ext cx="2262600" cy="374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latin typeface="Arial"/>
              <a:ea typeface="Arial"/>
              <a:cs typeface="Arial"/>
              <a:sym typeface="Arial"/>
            </a:endParaRPr>
          </a:p>
        </p:txBody>
      </p:sp>
      <p:pic>
        <p:nvPicPr>
          <p:cNvPr id="561" name="Google Shape;561;p68"/>
          <p:cNvPicPr preferRelativeResize="0"/>
          <p:nvPr/>
        </p:nvPicPr>
        <p:blipFill>
          <a:blip r:embed="rId3">
            <a:alphaModFix/>
          </a:blip>
          <a:stretch>
            <a:fillRect/>
          </a:stretch>
        </p:blipFill>
        <p:spPr>
          <a:xfrm>
            <a:off x="2726700" y="1210625"/>
            <a:ext cx="6264901" cy="216187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Q2A Installation &amp; Configuration</a:t>
            </a:r>
            <a:endParaRPr/>
          </a:p>
        </p:txBody>
      </p:sp>
      <p:sp>
        <p:nvSpPr>
          <p:cNvPr id="567" name="Google Shape;567;p69"/>
          <p:cNvSpPr txBox="1"/>
          <p:nvPr>
            <p:ph idx="1" type="body"/>
          </p:nvPr>
        </p:nvSpPr>
        <p:spPr>
          <a:xfrm>
            <a:off x="311700" y="1171600"/>
            <a:ext cx="2262600" cy="374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Arial"/>
                <a:ea typeface="Arial"/>
                <a:cs typeface="Arial"/>
                <a:sym typeface="Arial"/>
              </a:rPr>
              <a:t>Q2a page open in windows system in the DMZ zone</a:t>
            </a:r>
            <a:endParaRPr>
              <a:latin typeface="Arial"/>
              <a:ea typeface="Arial"/>
              <a:cs typeface="Arial"/>
              <a:sym typeface="Arial"/>
            </a:endParaRPr>
          </a:p>
        </p:txBody>
      </p:sp>
      <p:pic>
        <p:nvPicPr>
          <p:cNvPr id="568" name="Google Shape;568;p69"/>
          <p:cNvPicPr preferRelativeResize="0"/>
          <p:nvPr/>
        </p:nvPicPr>
        <p:blipFill>
          <a:blip r:embed="rId3">
            <a:alphaModFix/>
          </a:blip>
          <a:stretch>
            <a:fillRect/>
          </a:stretch>
        </p:blipFill>
        <p:spPr>
          <a:xfrm>
            <a:off x="2667575" y="1582225"/>
            <a:ext cx="6264901" cy="275380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Q2A Installation &amp; Configuration</a:t>
            </a:r>
            <a:endParaRPr/>
          </a:p>
        </p:txBody>
      </p:sp>
      <p:sp>
        <p:nvSpPr>
          <p:cNvPr id="574" name="Google Shape;574;p70"/>
          <p:cNvSpPr txBox="1"/>
          <p:nvPr>
            <p:ph idx="1" type="body"/>
          </p:nvPr>
        </p:nvSpPr>
        <p:spPr>
          <a:xfrm>
            <a:off x="311700" y="1171600"/>
            <a:ext cx="18087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latin typeface="Arial"/>
                <a:ea typeface="Arial"/>
                <a:cs typeface="Arial"/>
                <a:sym typeface="Arial"/>
              </a:rPr>
              <a:t>Q2a page open in Linux system in the DMZ zone. This system is the one that host the apache server. </a:t>
            </a:r>
            <a:endParaRPr>
              <a:latin typeface="Arial"/>
              <a:ea typeface="Arial"/>
              <a:cs typeface="Arial"/>
              <a:sym typeface="Arial"/>
            </a:endParaRPr>
          </a:p>
          <a:p>
            <a:pPr indent="0" lvl="0" marL="0" rtl="0" algn="l">
              <a:spcBef>
                <a:spcPts val="1200"/>
              </a:spcBef>
              <a:spcAft>
                <a:spcPts val="1200"/>
              </a:spcAft>
              <a:buNone/>
            </a:pPr>
            <a:r>
              <a:t/>
            </a:r>
            <a:endParaRPr/>
          </a:p>
        </p:txBody>
      </p:sp>
      <p:pic>
        <p:nvPicPr>
          <p:cNvPr id="575" name="Google Shape;575;p70"/>
          <p:cNvPicPr preferRelativeResize="0"/>
          <p:nvPr/>
        </p:nvPicPr>
        <p:blipFill>
          <a:blip r:embed="rId3">
            <a:alphaModFix/>
          </a:blip>
          <a:stretch>
            <a:fillRect/>
          </a:stretch>
        </p:blipFill>
        <p:spPr>
          <a:xfrm>
            <a:off x="2720425" y="1171600"/>
            <a:ext cx="5554764" cy="37804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Q2A Installation &amp; Configuration</a:t>
            </a:r>
            <a:endParaRPr/>
          </a:p>
        </p:txBody>
      </p:sp>
      <p:sp>
        <p:nvSpPr>
          <p:cNvPr id="581" name="Google Shape;581;p71"/>
          <p:cNvSpPr txBox="1"/>
          <p:nvPr>
            <p:ph idx="1" type="body"/>
          </p:nvPr>
        </p:nvSpPr>
        <p:spPr>
          <a:xfrm>
            <a:off x="311700" y="1171600"/>
            <a:ext cx="3489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Restrict access to phpinfo.php .</a:t>
            </a:r>
            <a:endParaRPr/>
          </a:p>
          <a:p>
            <a:pPr indent="0" lvl="0" marL="0" rtl="0" algn="l">
              <a:spcBef>
                <a:spcPts val="1200"/>
              </a:spcBef>
              <a:spcAft>
                <a:spcPts val="0"/>
              </a:spcAft>
              <a:buNone/>
            </a:pPr>
            <a:r>
              <a:rPr lang="en"/>
              <a:t>Since we expose our app to the untrusted internet before we restrict access using chown command .</a:t>
            </a:r>
            <a:endParaRPr/>
          </a:p>
          <a:p>
            <a:pPr indent="0" lvl="0" marL="0" rtl="0" algn="l">
              <a:spcBef>
                <a:spcPts val="1200"/>
              </a:spcBef>
              <a:spcAft>
                <a:spcPts val="1200"/>
              </a:spcAft>
              <a:buNone/>
            </a:pPr>
            <a:r>
              <a:rPr lang="en" sz="1100">
                <a:solidFill>
                  <a:srgbClr val="188038"/>
                </a:solidFill>
                <a:latin typeface="Roboto Mono"/>
                <a:ea typeface="Roboto Mono"/>
                <a:cs typeface="Roboto Mono"/>
                <a:sym typeface="Roboto Mono"/>
              </a:rPr>
              <a:t>sudo chown -R /var/www/html/phpinfo.php</a:t>
            </a: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2601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Installation is </a:t>
            </a:r>
            <a:r>
              <a:rPr lang="en"/>
              <a:t>complete</a:t>
            </a:r>
            <a:r>
              <a:rPr lang="en"/>
              <a:t>, check for the following files in mariadb package  using </a:t>
            </a:r>
            <a:r>
              <a:rPr lang="en">
                <a:solidFill>
                  <a:schemeClr val="dk2"/>
                </a:solidFill>
              </a:rPr>
              <a:t>rpm -ql mariadb-server</a:t>
            </a:r>
            <a:endParaRPr>
              <a:solidFill>
                <a:schemeClr val="dk2"/>
              </a:solidFill>
            </a:endParaRPr>
          </a:p>
        </p:txBody>
      </p:sp>
      <p:sp>
        <p:nvSpPr>
          <p:cNvPr id="94" name="Google Shape;94;p18"/>
          <p:cNvSpPr txBox="1"/>
          <p:nvPr>
            <p:ph idx="1" type="body"/>
          </p:nvPr>
        </p:nvSpPr>
        <p:spPr>
          <a:xfrm>
            <a:off x="3917025" y="1283875"/>
            <a:ext cx="4915200" cy="96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/usr/lib/systemd/system/mariadb.service</a:t>
            </a:r>
            <a:endParaRPr sz="1100">
              <a:solidFill>
                <a:srgbClr val="188038"/>
              </a:solidFill>
              <a:latin typeface="Roboto Mono"/>
              <a:ea typeface="Roboto Mono"/>
              <a:cs typeface="Roboto Mono"/>
              <a:sym typeface="Roboto Mono"/>
            </a:endParaRPr>
          </a:p>
          <a:p>
            <a:pPr indent="0" lvl="0" marL="0" rtl="0" algn="l">
              <a:spcBef>
                <a:spcPts val="1200"/>
              </a:spcBef>
              <a:spcAft>
                <a:spcPts val="1200"/>
              </a:spcAft>
              <a:buNone/>
            </a:pPr>
            <a:r>
              <a:rPr lang="en" sz="1100">
                <a:solidFill>
                  <a:srgbClr val="188038"/>
                </a:solidFill>
                <a:latin typeface="Roboto Mono"/>
                <a:ea typeface="Roboto Mono"/>
                <a:cs typeface="Roboto Mono"/>
                <a:sym typeface="Roboto Mono"/>
              </a:rPr>
              <a:t>/user/bin/mysql_secure_installation</a:t>
            </a:r>
            <a:endParaRPr sz="1100">
              <a:solidFill>
                <a:srgbClr val="188038"/>
              </a:solidFill>
              <a:latin typeface="Roboto Mono"/>
              <a:ea typeface="Roboto Mono"/>
              <a:cs typeface="Roboto Mono"/>
              <a:sym typeface="Roboto Mono"/>
            </a:endParaRPr>
          </a:p>
        </p:txBody>
      </p:sp>
      <p:pic>
        <p:nvPicPr>
          <p:cNvPr id="95" name="Google Shape;95;p18"/>
          <p:cNvPicPr preferRelativeResize="0"/>
          <p:nvPr/>
        </p:nvPicPr>
        <p:blipFill>
          <a:blip r:embed="rId3">
            <a:alphaModFix/>
          </a:blip>
          <a:stretch>
            <a:fillRect/>
          </a:stretch>
        </p:blipFill>
        <p:spPr>
          <a:xfrm>
            <a:off x="311699" y="1283875"/>
            <a:ext cx="3481025" cy="3358824"/>
          </a:xfrm>
          <a:prstGeom prst="rect">
            <a:avLst/>
          </a:prstGeom>
          <a:noFill/>
          <a:ln>
            <a:noFill/>
          </a:ln>
        </p:spPr>
      </p:pic>
      <p:pic>
        <p:nvPicPr>
          <p:cNvPr id="96" name="Google Shape;96;p18"/>
          <p:cNvPicPr preferRelativeResize="0"/>
          <p:nvPr/>
        </p:nvPicPr>
        <p:blipFill>
          <a:blip r:embed="rId4">
            <a:alphaModFix/>
          </a:blip>
          <a:stretch>
            <a:fillRect/>
          </a:stretch>
        </p:blipFill>
        <p:spPr>
          <a:xfrm>
            <a:off x="4004182" y="2338112"/>
            <a:ext cx="2316300" cy="2304576"/>
          </a:xfrm>
          <a:prstGeom prst="rect">
            <a:avLst/>
          </a:prstGeom>
          <a:noFill/>
          <a:ln>
            <a:noFill/>
          </a:ln>
        </p:spPr>
      </p:pic>
      <p:pic>
        <p:nvPicPr>
          <p:cNvPr id="97" name="Google Shape;97;p18"/>
          <p:cNvPicPr preferRelativeResize="0"/>
          <p:nvPr/>
        </p:nvPicPr>
        <p:blipFill>
          <a:blip r:embed="rId5">
            <a:alphaModFix/>
          </a:blip>
          <a:stretch>
            <a:fillRect/>
          </a:stretch>
        </p:blipFill>
        <p:spPr>
          <a:xfrm>
            <a:off x="6397450" y="2338100"/>
            <a:ext cx="2223883" cy="230459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Q2A Installation &amp; Configuration</a:t>
            </a:r>
            <a:r>
              <a:rPr lang="en"/>
              <a:t> </a:t>
            </a:r>
            <a:endParaRPr/>
          </a:p>
        </p:txBody>
      </p:sp>
      <p:sp>
        <p:nvSpPr>
          <p:cNvPr id="587" name="Google Shape;587;p72"/>
          <p:cNvSpPr txBox="1"/>
          <p:nvPr>
            <p:ph idx="1" type="body"/>
          </p:nvPr>
        </p:nvSpPr>
        <p:spPr>
          <a:xfrm>
            <a:off x="311700" y="1171600"/>
            <a:ext cx="18342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Enable the web browsing rule to test the internet </a:t>
            </a:r>
            <a:r>
              <a:rPr lang="en"/>
              <a:t>connection</a:t>
            </a:r>
            <a:r>
              <a:rPr lang="en"/>
              <a:t> from outside. Remember to commit the changes after enable the rule.</a:t>
            </a:r>
            <a:endParaRPr/>
          </a:p>
        </p:txBody>
      </p:sp>
      <p:pic>
        <p:nvPicPr>
          <p:cNvPr id="588" name="Google Shape;588;p72"/>
          <p:cNvPicPr preferRelativeResize="0"/>
          <p:nvPr/>
        </p:nvPicPr>
        <p:blipFill>
          <a:blip r:embed="rId3">
            <a:alphaModFix/>
          </a:blip>
          <a:stretch>
            <a:fillRect/>
          </a:stretch>
        </p:blipFill>
        <p:spPr>
          <a:xfrm>
            <a:off x="2298300" y="1210625"/>
            <a:ext cx="6693299" cy="323451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Q2A Installation &amp; Configuration</a:t>
            </a:r>
            <a:endParaRPr/>
          </a:p>
        </p:txBody>
      </p:sp>
      <p:sp>
        <p:nvSpPr>
          <p:cNvPr id="594" name="Google Shape;594;p73"/>
          <p:cNvSpPr txBox="1"/>
          <p:nvPr>
            <p:ph idx="1" type="body"/>
          </p:nvPr>
        </p:nvSpPr>
        <p:spPr>
          <a:xfrm>
            <a:off x="311700" y="1171600"/>
            <a:ext cx="19185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Access the q2a from a computer outside our network. Use the browser and put the outside address, in this case: 157.201.22.72</a:t>
            </a:r>
            <a:endParaRPr/>
          </a:p>
        </p:txBody>
      </p:sp>
      <p:pic>
        <p:nvPicPr>
          <p:cNvPr id="595" name="Google Shape;595;p73"/>
          <p:cNvPicPr preferRelativeResize="0"/>
          <p:nvPr/>
        </p:nvPicPr>
        <p:blipFill>
          <a:blip r:embed="rId3">
            <a:alphaModFix/>
          </a:blip>
          <a:stretch>
            <a:fillRect/>
          </a:stretch>
        </p:blipFill>
        <p:spPr>
          <a:xfrm>
            <a:off x="2382600" y="1210625"/>
            <a:ext cx="6608999" cy="231124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4"/>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HAProxy load balancer configuration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Cloning the machine that holds the apache server.</a:t>
            </a:r>
            <a:endParaRPr/>
          </a:p>
        </p:txBody>
      </p:sp>
      <p:sp>
        <p:nvSpPr>
          <p:cNvPr id="606" name="Google Shape;606;p75"/>
          <p:cNvSpPr txBox="1"/>
          <p:nvPr>
            <p:ph idx="1" type="body"/>
          </p:nvPr>
        </p:nvSpPr>
        <p:spPr>
          <a:xfrm>
            <a:off x="311700" y="1171600"/>
            <a:ext cx="2262600" cy="37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Before start, power off the machine that will be cloned.</a:t>
            </a:r>
            <a:endParaRPr>
              <a:latin typeface="Arial"/>
              <a:ea typeface="Arial"/>
              <a:cs typeface="Arial"/>
              <a:sym typeface="Arial"/>
            </a:endParaRPr>
          </a:p>
          <a:p>
            <a:pPr indent="0" lvl="0" marL="0" rtl="0" algn="l">
              <a:spcBef>
                <a:spcPts val="1200"/>
              </a:spcBef>
              <a:spcAft>
                <a:spcPts val="1200"/>
              </a:spcAft>
              <a:buNone/>
            </a:pPr>
            <a:r>
              <a:rPr lang="en">
                <a:latin typeface="Arial"/>
                <a:ea typeface="Arial"/>
                <a:cs typeface="Arial"/>
                <a:sym typeface="Arial"/>
              </a:rPr>
              <a:t>Use actions tab in sphere to get to the clone options menu.</a:t>
            </a:r>
            <a:endParaRPr>
              <a:latin typeface="Arial"/>
              <a:ea typeface="Arial"/>
              <a:cs typeface="Arial"/>
              <a:sym typeface="Arial"/>
            </a:endParaRPr>
          </a:p>
        </p:txBody>
      </p:sp>
      <p:pic>
        <p:nvPicPr>
          <p:cNvPr id="607" name="Google Shape;607;p75"/>
          <p:cNvPicPr preferRelativeResize="0"/>
          <p:nvPr/>
        </p:nvPicPr>
        <p:blipFill>
          <a:blip r:embed="rId3">
            <a:alphaModFix/>
          </a:blip>
          <a:stretch>
            <a:fillRect/>
          </a:stretch>
        </p:blipFill>
        <p:spPr>
          <a:xfrm>
            <a:off x="2701350" y="1421775"/>
            <a:ext cx="6264901" cy="295150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Cloning the machine that holds the apache server.</a:t>
            </a:r>
            <a:endParaRPr/>
          </a:p>
        </p:txBody>
      </p:sp>
      <p:sp>
        <p:nvSpPr>
          <p:cNvPr id="613" name="Google Shape;613;p76"/>
          <p:cNvSpPr txBox="1"/>
          <p:nvPr>
            <p:ph idx="1" type="body"/>
          </p:nvPr>
        </p:nvSpPr>
        <p:spPr>
          <a:xfrm>
            <a:off x="311700" y="1171600"/>
            <a:ext cx="27294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From now on follow the indications in the screen.</a:t>
            </a:r>
            <a:endParaRPr/>
          </a:p>
          <a:p>
            <a:pPr indent="0" lvl="0" marL="0" rtl="0" algn="l">
              <a:spcBef>
                <a:spcPts val="1200"/>
              </a:spcBef>
              <a:spcAft>
                <a:spcPts val="1200"/>
              </a:spcAft>
              <a:buNone/>
            </a:pPr>
            <a:r>
              <a:rPr lang="en"/>
              <a:t>First select a name and a folder were the machine will reside. Press next.</a:t>
            </a:r>
            <a:endParaRPr/>
          </a:p>
        </p:txBody>
      </p:sp>
      <p:pic>
        <p:nvPicPr>
          <p:cNvPr id="614" name="Google Shape;614;p76"/>
          <p:cNvPicPr preferRelativeResize="0"/>
          <p:nvPr/>
        </p:nvPicPr>
        <p:blipFill>
          <a:blip r:embed="rId3">
            <a:alphaModFix/>
          </a:blip>
          <a:stretch>
            <a:fillRect/>
          </a:stretch>
        </p:blipFill>
        <p:spPr>
          <a:xfrm>
            <a:off x="3226875" y="1293225"/>
            <a:ext cx="5310750" cy="29972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Cloning the machine that holds the apache server.</a:t>
            </a:r>
            <a:endParaRPr/>
          </a:p>
        </p:txBody>
      </p:sp>
      <p:sp>
        <p:nvSpPr>
          <p:cNvPr id="620" name="Google Shape;620;p77"/>
          <p:cNvSpPr txBox="1"/>
          <p:nvPr>
            <p:ph idx="1" type="body"/>
          </p:nvPr>
        </p:nvSpPr>
        <p:spPr>
          <a:xfrm>
            <a:off x="311700" y="1171600"/>
            <a:ext cx="2619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Select a computer resource, in our class the assigned for our class. Press next.</a:t>
            </a:r>
            <a:endParaRPr/>
          </a:p>
        </p:txBody>
      </p:sp>
      <p:pic>
        <p:nvPicPr>
          <p:cNvPr id="621" name="Google Shape;621;p77"/>
          <p:cNvPicPr preferRelativeResize="0"/>
          <p:nvPr/>
        </p:nvPicPr>
        <p:blipFill>
          <a:blip r:embed="rId3">
            <a:alphaModFix/>
          </a:blip>
          <a:stretch>
            <a:fillRect/>
          </a:stretch>
        </p:blipFill>
        <p:spPr>
          <a:xfrm>
            <a:off x="3182447" y="1291400"/>
            <a:ext cx="5577526" cy="31576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Cloning the machine that holds the apache server.</a:t>
            </a:r>
            <a:endParaRPr/>
          </a:p>
        </p:txBody>
      </p:sp>
      <p:sp>
        <p:nvSpPr>
          <p:cNvPr id="627" name="Google Shape;627;p78"/>
          <p:cNvSpPr txBox="1"/>
          <p:nvPr>
            <p:ph idx="1" type="body"/>
          </p:nvPr>
        </p:nvSpPr>
        <p:spPr>
          <a:xfrm>
            <a:off x="311700" y="1171600"/>
            <a:ext cx="23745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Select the storage and click in same format as source. Press next.</a:t>
            </a:r>
            <a:endParaRPr/>
          </a:p>
        </p:txBody>
      </p:sp>
      <p:pic>
        <p:nvPicPr>
          <p:cNvPr id="628" name="Google Shape;628;p78"/>
          <p:cNvPicPr preferRelativeResize="0"/>
          <p:nvPr/>
        </p:nvPicPr>
        <p:blipFill>
          <a:blip r:embed="rId3">
            <a:alphaModFix/>
          </a:blip>
          <a:stretch>
            <a:fillRect/>
          </a:stretch>
        </p:blipFill>
        <p:spPr>
          <a:xfrm>
            <a:off x="3167175" y="1270288"/>
            <a:ext cx="5665124" cy="319982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Cloning the machine that holds the apache server.</a:t>
            </a:r>
            <a:endParaRPr/>
          </a:p>
        </p:txBody>
      </p:sp>
      <p:sp>
        <p:nvSpPr>
          <p:cNvPr id="634" name="Google Shape;634;p79"/>
          <p:cNvSpPr txBox="1"/>
          <p:nvPr>
            <p:ph idx="1" type="body"/>
          </p:nvPr>
        </p:nvSpPr>
        <p:spPr>
          <a:xfrm>
            <a:off x="311700" y="1171600"/>
            <a:ext cx="2433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On clone options select power on virtual machine after creation.Press next.</a:t>
            </a:r>
            <a:endParaRPr/>
          </a:p>
        </p:txBody>
      </p:sp>
      <p:pic>
        <p:nvPicPr>
          <p:cNvPr id="635" name="Google Shape;635;p79"/>
          <p:cNvPicPr preferRelativeResize="0"/>
          <p:nvPr/>
        </p:nvPicPr>
        <p:blipFill>
          <a:blip r:embed="rId3">
            <a:alphaModFix/>
          </a:blip>
          <a:stretch>
            <a:fillRect/>
          </a:stretch>
        </p:blipFill>
        <p:spPr>
          <a:xfrm>
            <a:off x="2898000" y="1210625"/>
            <a:ext cx="6093600" cy="341103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8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Cloning the machine that holds the apache server.</a:t>
            </a:r>
            <a:endParaRPr/>
          </a:p>
        </p:txBody>
      </p:sp>
      <p:sp>
        <p:nvSpPr>
          <p:cNvPr id="641" name="Google Shape;641;p80"/>
          <p:cNvSpPr txBox="1"/>
          <p:nvPr>
            <p:ph idx="1" type="body"/>
          </p:nvPr>
        </p:nvSpPr>
        <p:spPr>
          <a:xfrm>
            <a:off x="311700" y="1171600"/>
            <a:ext cx="17835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Review and press finish.</a:t>
            </a:r>
            <a:endParaRPr/>
          </a:p>
        </p:txBody>
      </p:sp>
      <p:pic>
        <p:nvPicPr>
          <p:cNvPr id="642" name="Google Shape;642;p80"/>
          <p:cNvPicPr preferRelativeResize="0"/>
          <p:nvPr/>
        </p:nvPicPr>
        <p:blipFill>
          <a:blip r:embed="rId3">
            <a:alphaModFix/>
          </a:blip>
          <a:stretch>
            <a:fillRect/>
          </a:stretch>
        </p:blipFill>
        <p:spPr>
          <a:xfrm>
            <a:off x="2247600" y="1210625"/>
            <a:ext cx="6729355" cy="37804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8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Cloning the machine that holds the apache server.</a:t>
            </a:r>
            <a:endParaRPr/>
          </a:p>
        </p:txBody>
      </p:sp>
      <p:sp>
        <p:nvSpPr>
          <p:cNvPr id="648" name="Google Shape;648;p81"/>
          <p:cNvSpPr txBox="1"/>
          <p:nvPr>
            <p:ph idx="1" type="body"/>
          </p:nvPr>
        </p:nvSpPr>
        <p:spPr>
          <a:xfrm>
            <a:off x="311700" y="1171600"/>
            <a:ext cx="2019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Change the ip addresses to the new machine address.</a:t>
            </a:r>
            <a:endParaRPr/>
          </a:p>
        </p:txBody>
      </p:sp>
      <p:pic>
        <p:nvPicPr>
          <p:cNvPr id="649" name="Google Shape;649;p81"/>
          <p:cNvPicPr preferRelativeResize="0"/>
          <p:nvPr/>
        </p:nvPicPr>
        <p:blipFill>
          <a:blip r:embed="rId3">
            <a:alphaModFix/>
          </a:blip>
          <a:stretch>
            <a:fillRect/>
          </a:stretch>
        </p:blipFill>
        <p:spPr>
          <a:xfrm>
            <a:off x="3429925" y="1109275"/>
            <a:ext cx="4768501" cy="3780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Check status and enable/start the service</a:t>
            </a:r>
            <a:endParaRPr/>
          </a:p>
        </p:txBody>
      </p:sp>
      <p:sp>
        <p:nvSpPr>
          <p:cNvPr id="103" name="Google Shape;103;p19"/>
          <p:cNvSpPr txBox="1"/>
          <p:nvPr>
            <p:ph idx="1" type="body"/>
          </p:nvPr>
        </p:nvSpPr>
        <p:spPr>
          <a:xfrm>
            <a:off x="311700" y="1171600"/>
            <a:ext cx="3773400" cy="230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a:t>
            </a:r>
            <a:endParaRPr/>
          </a:p>
          <a:p>
            <a:pPr indent="0" lvl="0" marL="0" rtl="0" algn="l">
              <a:spcBef>
                <a:spcPts val="1200"/>
              </a:spcBef>
              <a:spcAft>
                <a:spcPts val="0"/>
              </a:spcAft>
              <a:buNone/>
            </a:pPr>
            <a:r>
              <a:rPr lang="en" sz="1100">
                <a:solidFill>
                  <a:srgbClr val="188038"/>
                </a:solidFill>
                <a:latin typeface="Roboto Mono"/>
                <a:ea typeface="Roboto Mono"/>
                <a:cs typeface="Roboto Mono"/>
                <a:sym typeface="Roboto Mono"/>
              </a:rPr>
              <a:t>systemctl status mariadb</a:t>
            </a:r>
            <a:endParaRPr sz="1100">
              <a:solidFill>
                <a:srgbClr val="188038"/>
              </a:solidFill>
              <a:latin typeface="Roboto Mono"/>
              <a:ea typeface="Roboto Mono"/>
              <a:cs typeface="Roboto Mono"/>
              <a:sym typeface="Roboto Mono"/>
            </a:endParaRPr>
          </a:p>
          <a:p>
            <a:pPr indent="0" lvl="0" marL="0" rtl="0" algn="l">
              <a:spcBef>
                <a:spcPts val="1200"/>
              </a:spcBef>
              <a:spcAft>
                <a:spcPts val="0"/>
              </a:spcAft>
              <a:buNone/>
            </a:pPr>
            <a:r>
              <a:rPr lang="en" sz="1100">
                <a:solidFill>
                  <a:srgbClr val="188038"/>
                </a:solidFill>
                <a:latin typeface="Roboto Mono"/>
                <a:ea typeface="Roboto Mono"/>
                <a:cs typeface="Roboto Mono"/>
                <a:sym typeface="Roboto Mono"/>
              </a:rPr>
              <a:t>sudo systemctl enable mariadb</a:t>
            </a:r>
            <a:endParaRPr sz="1100">
              <a:solidFill>
                <a:srgbClr val="188038"/>
              </a:solidFill>
              <a:latin typeface="Roboto Mono"/>
              <a:ea typeface="Roboto Mono"/>
              <a:cs typeface="Roboto Mono"/>
              <a:sym typeface="Roboto Mono"/>
            </a:endParaRPr>
          </a:p>
          <a:p>
            <a:pPr indent="0" lvl="0" marL="0" rtl="0" algn="l">
              <a:spcBef>
                <a:spcPts val="1200"/>
              </a:spcBef>
              <a:spcAft>
                <a:spcPts val="1200"/>
              </a:spcAft>
              <a:buNone/>
            </a:pPr>
            <a:r>
              <a:rPr lang="en" sz="1100">
                <a:solidFill>
                  <a:srgbClr val="188038"/>
                </a:solidFill>
                <a:latin typeface="Roboto Mono"/>
                <a:ea typeface="Roboto Mono"/>
                <a:cs typeface="Roboto Mono"/>
                <a:sym typeface="Roboto Mono"/>
              </a:rPr>
              <a:t>sudo systemctl start mariadb</a:t>
            </a:r>
            <a:endParaRPr sz="1100">
              <a:solidFill>
                <a:srgbClr val="188038"/>
              </a:solidFill>
              <a:latin typeface="Roboto Mono"/>
              <a:ea typeface="Roboto Mono"/>
              <a:cs typeface="Roboto Mono"/>
              <a:sym typeface="Roboto Mono"/>
            </a:endParaRPr>
          </a:p>
        </p:txBody>
      </p:sp>
      <p:pic>
        <p:nvPicPr>
          <p:cNvPr id="104" name="Google Shape;104;p19"/>
          <p:cNvPicPr preferRelativeResize="0"/>
          <p:nvPr/>
        </p:nvPicPr>
        <p:blipFill>
          <a:blip r:embed="rId3">
            <a:alphaModFix/>
          </a:blip>
          <a:stretch>
            <a:fillRect/>
          </a:stretch>
        </p:blipFill>
        <p:spPr>
          <a:xfrm>
            <a:off x="429900" y="3592150"/>
            <a:ext cx="3835950" cy="773150"/>
          </a:xfrm>
          <a:prstGeom prst="rect">
            <a:avLst/>
          </a:prstGeom>
          <a:noFill/>
          <a:ln>
            <a:noFill/>
          </a:ln>
        </p:spPr>
      </p:pic>
      <p:pic>
        <p:nvPicPr>
          <p:cNvPr id="105" name="Google Shape;105;p19"/>
          <p:cNvPicPr preferRelativeResize="0"/>
          <p:nvPr/>
        </p:nvPicPr>
        <p:blipFill>
          <a:blip r:embed="rId4">
            <a:alphaModFix/>
          </a:blip>
          <a:stretch>
            <a:fillRect/>
          </a:stretch>
        </p:blipFill>
        <p:spPr>
          <a:xfrm>
            <a:off x="4383924" y="1233675"/>
            <a:ext cx="4150049" cy="34706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8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Cloning the machine that holds the apache server.</a:t>
            </a:r>
            <a:endParaRPr/>
          </a:p>
        </p:txBody>
      </p:sp>
      <p:sp>
        <p:nvSpPr>
          <p:cNvPr id="655" name="Google Shape;655;p82"/>
          <p:cNvSpPr txBox="1"/>
          <p:nvPr>
            <p:ph idx="1" type="body"/>
          </p:nvPr>
        </p:nvSpPr>
        <p:spPr>
          <a:xfrm>
            <a:off x="311700" y="1171600"/>
            <a:ext cx="19608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Change the name to the correct new name.</a:t>
            </a:r>
            <a:endParaRPr/>
          </a:p>
        </p:txBody>
      </p:sp>
      <p:pic>
        <p:nvPicPr>
          <p:cNvPr id="656" name="Google Shape;656;p82"/>
          <p:cNvPicPr preferRelativeResize="0"/>
          <p:nvPr/>
        </p:nvPicPr>
        <p:blipFill>
          <a:blip r:embed="rId3">
            <a:alphaModFix/>
          </a:blip>
          <a:stretch>
            <a:fillRect/>
          </a:stretch>
        </p:blipFill>
        <p:spPr>
          <a:xfrm>
            <a:off x="2863700" y="1171600"/>
            <a:ext cx="5169876" cy="35818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Configuring the app in the cloned machine.</a:t>
            </a:r>
            <a:endParaRPr/>
          </a:p>
        </p:txBody>
      </p:sp>
      <p:sp>
        <p:nvSpPr>
          <p:cNvPr id="662" name="Google Shape;662;p83"/>
          <p:cNvSpPr txBox="1"/>
          <p:nvPr>
            <p:ph idx="1" type="body"/>
          </p:nvPr>
        </p:nvSpPr>
        <p:spPr>
          <a:xfrm>
            <a:off x="311700" y="1171600"/>
            <a:ext cx="2205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When trying to connect to the server in the cloned machine we cannot. </a:t>
            </a:r>
            <a:endParaRPr/>
          </a:p>
        </p:txBody>
      </p:sp>
      <p:pic>
        <p:nvPicPr>
          <p:cNvPr id="663" name="Google Shape;663;p83"/>
          <p:cNvPicPr preferRelativeResize="0"/>
          <p:nvPr/>
        </p:nvPicPr>
        <p:blipFill>
          <a:blip r:embed="rId3">
            <a:alphaModFix/>
          </a:blip>
          <a:stretch>
            <a:fillRect/>
          </a:stretch>
        </p:blipFill>
        <p:spPr>
          <a:xfrm>
            <a:off x="3412675" y="1109275"/>
            <a:ext cx="4922849" cy="36251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Configuring the app in the cloned machine.</a:t>
            </a:r>
            <a:endParaRPr/>
          </a:p>
        </p:txBody>
      </p:sp>
      <p:sp>
        <p:nvSpPr>
          <p:cNvPr id="669" name="Google Shape;669;p84"/>
          <p:cNvSpPr txBox="1"/>
          <p:nvPr>
            <p:ph idx="1" type="body"/>
          </p:nvPr>
        </p:nvSpPr>
        <p:spPr>
          <a:xfrm>
            <a:off x="311700" y="1171600"/>
            <a:ext cx="2695500" cy="35760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We has to edit the configuration file  to put the new listening address.  The file we has to update is httpd.conf. We use the following commands: </a:t>
            </a:r>
            <a:endParaRPr/>
          </a:p>
          <a:p>
            <a:pPr indent="-317182" lvl="0" marL="457200" rtl="0" algn="l">
              <a:spcBef>
                <a:spcPts val="1200"/>
              </a:spcBef>
              <a:spcAft>
                <a:spcPts val="0"/>
              </a:spcAft>
              <a:buSzPct val="100000"/>
              <a:buAutoNum type="arabicPeriod"/>
            </a:pPr>
            <a:r>
              <a:rPr lang="en"/>
              <a:t>change to the directory:</a:t>
            </a:r>
            <a:endParaRPr/>
          </a:p>
          <a:p>
            <a:pPr indent="0" lvl="0" marL="0" rtl="0" algn="l">
              <a:spcBef>
                <a:spcPts val="1200"/>
              </a:spcBef>
              <a:spcAft>
                <a:spcPts val="0"/>
              </a:spcAft>
              <a:buNone/>
            </a:pPr>
            <a:r>
              <a:rPr lang="en" sz="1100">
                <a:solidFill>
                  <a:srgbClr val="188038"/>
                </a:solidFill>
                <a:latin typeface="Roboto Mono"/>
                <a:ea typeface="Roboto Mono"/>
                <a:cs typeface="Roboto Mono"/>
                <a:sym typeface="Roboto Mono"/>
              </a:rPr>
              <a:t>c</a:t>
            </a:r>
            <a:r>
              <a:rPr lang="en" sz="1100">
                <a:solidFill>
                  <a:srgbClr val="188038"/>
                </a:solidFill>
                <a:latin typeface="Roboto Mono"/>
                <a:ea typeface="Roboto Mono"/>
                <a:cs typeface="Roboto Mono"/>
                <a:sym typeface="Roboto Mono"/>
              </a:rPr>
              <a:t>d /etc/httpd/conf</a:t>
            </a:r>
            <a:endParaRPr sz="1100">
              <a:solidFill>
                <a:srgbClr val="188038"/>
              </a:solidFill>
              <a:latin typeface="Roboto Mono"/>
              <a:ea typeface="Roboto Mono"/>
              <a:cs typeface="Roboto Mono"/>
              <a:sym typeface="Roboto Mono"/>
            </a:endParaRPr>
          </a:p>
          <a:p>
            <a:pPr indent="-317182" lvl="0" marL="457200" rtl="0" algn="l">
              <a:spcBef>
                <a:spcPts val="1200"/>
              </a:spcBef>
              <a:spcAft>
                <a:spcPts val="0"/>
              </a:spcAft>
              <a:buSzPct val="163636"/>
              <a:buAutoNum type="arabicPeriod"/>
            </a:pPr>
            <a:r>
              <a:rPr lang="en"/>
              <a:t>edit the file with vi and change the Listen address.</a:t>
            </a:r>
            <a:endParaRPr sz="1100">
              <a:solidFill>
                <a:srgbClr val="188038"/>
              </a:solidFill>
              <a:latin typeface="Roboto Mono"/>
              <a:ea typeface="Roboto Mono"/>
              <a:cs typeface="Roboto Mono"/>
              <a:sym typeface="Roboto Mono"/>
            </a:endParaRPr>
          </a:p>
          <a:p>
            <a:pPr indent="0" lvl="0" marL="0" rtl="0" algn="l">
              <a:spcBef>
                <a:spcPts val="1200"/>
              </a:spcBef>
              <a:spcAft>
                <a:spcPts val="0"/>
              </a:spcAft>
              <a:buNone/>
            </a:pPr>
            <a:r>
              <a:rPr lang="en" sz="1100">
                <a:solidFill>
                  <a:srgbClr val="188038"/>
                </a:solidFill>
                <a:latin typeface="Roboto Mono"/>
                <a:ea typeface="Roboto Mono"/>
                <a:cs typeface="Roboto Mono"/>
                <a:sym typeface="Roboto Mono"/>
              </a:rPr>
              <a:t>sudo vi httpd.conf</a:t>
            </a:r>
            <a:endParaRPr sz="1100">
              <a:solidFill>
                <a:srgbClr val="188038"/>
              </a:solidFill>
              <a:latin typeface="Roboto Mono"/>
              <a:ea typeface="Roboto Mono"/>
              <a:cs typeface="Roboto Mono"/>
              <a:sym typeface="Roboto Mono"/>
            </a:endParaRPr>
          </a:p>
          <a:p>
            <a:pPr indent="-317182" lvl="0" marL="457200" rtl="0" algn="l">
              <a:spcBef>
                <a:spcPts val="1200"/>
              </a:spcBef>
              <a:spcAft>
                <a:spcPts val="0"/>
              </a:spcAft>
              <a:buSzPct val="163636"/>
              <a:buAutoNum type="arabicPeriod"/>
            </a:pPr>
            <a:r>
              <a:rPr lang="en"/>
              <a:t>restart the service to apply the changes.</a:t>
            </a:r>
            <a:endParaRPr sz="1100">
              <a:solidFill>
                <a:srgbClr val="188038"/>
              </a:solidFill>
              <a:latin typeface="Roboto Mono"/>
              <a:ea typeface="Roboto Mono"/>
              <a:cs typeface="Roboto Mono"/>
              <a:sym typeface="Roboto Mono"/>
            </a:endParaRPr>
          </a:p>
          <a:p>
            <a:pPr indent="0" lvl="0" marL="0" rtl="0" algn="l">
              <a:spcBef>
                <a:spcPts val="1200"/>
              </a:spcBef>
              <a:spcAft>
                <a:spcPts val="1200"/>
              </a:spcAft>
              <a:buClr>
                <a:schemeClr val="dk1"/>
              </a:buClr>
              <a:buSzPct val="100000"/>
              <a:buFont typeface="Arial"/>
              <a:buNone/>
            </a:pPr>
            <a:r>
              <a:rPr lang="en" sz="1100">
                <a:solidFill>
                  <a:srgbClr val="188038"/>
                </a:solidFill>
                <a:latin typeface="Roboto Mono"/>
                <a:ea typeface="Roboto Mono"/>
                <a:cs typeface="Roboto Mono"/>
                <a:sym typeface="Roboto Mono"/>
              </a:rPr>
              <a:t>systemctl restart httpd</a:t>
            </a:r>
            <a:endParaRPr sz="1100">
              <a:solidFill>
                <a:srgbClr val="188038"/>
              </a:solidFill>
              <a:latin typeface="Roboto Mono"/>
              <a:ea typeface="Roboto Mono"/>
              <a:cs typeface="Roboto Mono"/>
              <a:sym typeface="Roboto Mono"/>
            </a:endParaRPr>
          </a:p>
        </p:txBody>
      </p:sp>
      <p:pic>
        <p:nvPicPr>
          <p:cNvPr id="670" name="Google Shape;670;p84"/>
          <p:cNvPicPr preferRelativeResize="0"/>
          <p:nvPr/>
        </p:nvPicPr>
        <p:blipFill>
          <a:blip r:embed="rId3">
            <a:alphaModFix/>
          </a:blip>
          <a:stretch>
            <a:fillRect/>
          </a:stretch>
        </p:blipFill>
        <p:spPr>
          <a:xfrm>
            <a:off x="3159600" y="1210625"/>
            <a:ext cx="5224540" cy="3780475"/>
          </a:xfrm>
          <a:prstGeom prst="rect">
            <a:avLst/>
          </a:prstGeom>
          <a:noFill/>
          <a:ln>
            <a:noFill/>
          </a:ln>
        </p:spPr>
      </p:pic>
      <p:cxnSp>
        <p:nvCxnSpPr>
          <p:cNvPr id="671" name="Google Shape;671;p84"/>
          <p:cNvCxnSpPr/>
          <p:nvPr/>
        </p:nvCxnSpPr>
        <p:spPr>
          <a:xfrm>
            <a:off x="2703225" y="3430125"/>
            <a:ext cx="565800" cy="211200"/>
          </a:xfrm>
          <a:prstGeom prst="straightConnector1">
            <a:avLst/>
          </a:prstGeom>
          <a:noFill/>
          <a:ln cap="flat" cmpd="sng" w="9525">
            <a:solidFill>
              <a:srgbClr val="980000"/>
            </a:solidFill>
            <a:prstDash val="solid"/>
            <a:round/>
            <a:headEnd len="med" w="med" type="none"/>
            <a:tailEnd len="med" w="med" type="triangl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Configuring the app in the cloned machine.</a:t>
            </a:r>
            <a:endParaRPr/>
          </a:p>
        </p:txBody>
      </p:sp>
      <p:sp>
        <p:nvSpPr>
          <p:cNvPr id="677" name="Google Shape;677;p85"/>
          <p:cNvSpPr txBox="1"/>
          <p:nvPr>
            <p:ph idx="1" type="body"/>
          </p:nvPr>
        </p:nvSpPr>
        <p:spPr>
          <a:xfrm>
            <a:off x="311700" y="1171600"/>
            <a:ext cx="23070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get this new </a:t>
            </a:r>
            <a:r>
              <a:rPr lang="en"/>
              <a:t>message</a:t>
            </a:r>
            <a:r>
              <a:rPr lang="en"/>
              <a:t> because the mariadb database is not yet configured to connect with this machine. </a:t>
            </a:r>
            <a:endParaRPr/>
          </a:p>
        </p:txBody>
      </p:sp>
      <p:pic>
        <p:nvPicPr>
          <p:cNvPr id="678" name="Google Shape;678;p85"/>
          <p:cNvPicPr preferRelativeResize="0"/>
          <p:nvPr/>
        </p:nvPicPr>
        <p:blipFill>
          <a:blip r:embed="rId3">
            <a:alphaModFix/>
          </a:blip>
          <a:stretch>
            <a:fillRect/>
          </a:stretch>
        </p:blipFill>
        <p:spPr>
          <a:xfrm>
            <a:off x="3717025" y="1058225"/>
            <a:ext cx="4040534" cy="378047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8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Configuring the app in the cloned machine.</a:t>
            </a:r>
            <a:endParaRPr/>
          </a:p>
        </p:txBody>
      </p:sp>
      <p:sp>
        <p:nvSpPr>
          <p:cNvPr id="684" name="Google Shape;684;p86"/>
          <p:cNvSpPr txBox="1"/>
          <p:nvPr>
            <p:ph idx="1" type="body"/>
          </p:nvPr>
        </p:nvSpPr>
        <p:spPr>
          <a:xfrm>
            <a:off x="311700" y="1171600"/>
            <a:ext cx="2028300" cy="339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In the secure zone machine that host the mariadb we must configure the access from the new server. The first command give </a:t>
            </a:r>
            <a:r>
              <a:rPr lang="en"/>
              <a:t>access</a:t>
            </a:r>
            <a:r>
              <a:rPr lang="en"/>
              <a:t> as root to the database:</a:t>
            </a:r>
            <a:endParaRPr/>
          </a:p>
          <a:p>
            <a:pPr indent="0" lvl="0" marL="0" rtl="0" algn="l">
              <a:spcBef>
                <a:spcPts val="1200"/>
              </a:spcBef>
              <a:spcAft>
                <a:spcPts val="1200"/>
              </a:spcAft>
              <a:buNone/>
            </a:pPr>
            <a:r>
              <a:rPr lang="en" sz="900">
                <a:solidFill>
                  <a:srgbClr val="38761D"/>
                </a:solidFill>
                <a:latin typeface="Roboto Mono"/>
                <a:ea typeface="Roboto Mono"/>
                <a:cs typeface="Roboto Mono"/>
                <a:sym typeface="Roboto Mono"/>
              </a:rPr>
              <a:t>m</a:t>
            </a:r>
            <a:r>
              <a:rPr lang="en" sz="900">
                <a:solidFill>
                  <a:srgbClr val="38761D"/>
                </a:solidFill>
                <a:latin typeface="Roboto Mono"/>
                <a:ea typeface="Roboto Mono"/>
                <a:cs typeface="Roboto Mono"/>
                <a:sym typeface="Roboto Mono"/>
              </a:rPr>
              <a:t>ysql -u root -p</a:t>
            </a:r>
            <a:r>
              <a:rPr lang="en"/>
              <a:t> </a:t>
            </a:r>
            <a:endParaRPr sz="800"/>
          </a:p>
        </p:txBody>
      </p:sp>
      <p:pic>
        <p:nvPicPr>
          <p:cNvPr id="685" name="Google Shape;685;p86"/>
          <p:cNvPicPr preferRelativeResize="0"/>
          <p:nvPr/>
        </p:nvPicPr>
        <p:blipFill>
          <a:blip r:embed="rId3">
            <a:alphaModFix/>
          </a:blip>
          <a:stretch>
            <a:fillRect/>
          </a:stretch>
        </p:blipFill>
        <p:spPr>
          <a:xfrm>
            <a:off x="2492400" y="1210625"/>
            <a:ext cx="5617261" cy="3780475"/>
          </a:xfrm>
          <a:prstGeom prst="rect">
            <a:avLst/>
          </a:prstGeom>
          <a:noFill/>
          <a:ln>
            <a:noFill/>
          </a:ln>
        </p:spPr>
      </p:pic>
      <p:cxnSp>
        <p:nvCxnSpPr>
          <p:cNvPr id="686" name="Google Shape;686;p86"/>
          <p:cNvCxnSpPr/>
          <p:nvPr/>
        </p:nvCxnSpPr>
        <p:spPr>
          <a:xfrm>
            <a:off x="2171125" y="1175100"/>
            <a:ext cx="396900" cy="101400"/>
          </a:xfrm>
          <a:prstGeom prst="straightConnector1">
            <a:avLst/>
          </a:prstGeom>
          <a:noFill/>
          <a:ln cap="flat" cmpd="sng" w="9525">
            <a:solidFill>
              <a:srgbClr val="85200C"/>
            </a:solidFill>
            <a:prstDash val="solid"/>
            <a:round/>
            <a:headEnd len="med" w="med" type="none"/>
            <a:tailEnd len="med" w="med"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8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Configuring the app in the cloned machine.</a:t>
            </a:r>
            <a:endParaRPr/>
          </a:p>
        </p:txBody>
      </p:sp>
      <p:sp>
        <p:nvSpPr>
          <p:cNvPr id="692" name="Google Shape;692;p87"/>
          <p:cNvSpPr txBox="1"/>
          <p:nvPr>
            <p:ph idx="1" type="body"/>
          </p:nvPr>
        </p:nvSpPr>
        <p:spPr>
          <a:xfrm>
            <a:off x="311700" y="1154700"/>
            <a:ext cx="7476000" cy="300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 give access use the following command:</a:t>
            </a:r>
            <a:endParaRPr/>
          </a:p>
          <a:p>
            <a:pPr indent="0" lvl="0" marL="0" rtl="0" algn="l">
              <a:spcBef>
                <a:spcPts val="1200"/>
              </a:spcBef>
              <a:spcAft>
                <a:spcPts val="0"/>
              </a:spcAft>
              <a:buClr>
                <a:schemeClr val="dk1"/>
              </a:buClr>
              <a:buSzPts val="1100"/>
              <a:buFont typeface="Arial"/>
              <a:buNone/>
            </a:pPr>
            <a:r>
              <a:rPr lang="en" sz="1100">
                <a:solidFill>
                  <a:srgbClr val="188038"/>
                </a:solidFill>
                <a:latin typeface="Roboto Mono"/>
                <a:ea typeface="Roboto Mono"/>
                <a:cs typeface="Roboto Mono"/>
                <a:sym typeface="Roboto Mono"/>
              </a:rPr>
              <a:t>grant all privileges on q2a.* to q2auser’@’192.168.201.9’ identified by ‘q2a10pass’;</a:t>
            </a:r>
            <a:endParaRPr sz="1100">
              <a:solidFill>
                <a:srgbClr val="188038"/>
              </a:solidFill>
              <a:latin typeface="Roboto Mono"/>
              <a:ea typeface="Roboto Mono"/>
              <a:cs typeface="Roboto Mono"/>
              <a:sym typeface="Roboto Mono"/>
            </a:endParaRPr>
          </a:p>
          <a:p>
            <a:pPr indent="0" lvl="0" marL="0" rtl="0" algn="l">
              <a:spcBef>
                <a:spcPts val="1200"/>
              </a:spcBef>
              <a:spcAft>
                <a:spcPts val="0"/>
              </a:spcAft>
              <a:buNone/>
            </a:pPr>
            <a:r>
              <a:rPr lang="en"/>
              <a:t>Then you can use the following command to check the result:</a:t>
            </a:r>
            <a:endParaRPr sz="1100">
              <a:solidFill>
                <a:srgbClr val="188038"/>
              </a:solidFill>
              <a:latin typeface="Roboto Mono"/>
              <a:ea typeface="Roboto Mono"/>
              <a:cs typeface="Roboto Mono"/>
              <a:sym typeface="Roboto Mono"/>
            </a:endParaRPr>
          </a:p>
          <a:p>
            <a:pPr indent="0" lvl="0" marL="0" rtl="0" algn="l">
              <a:spcBef>
                <a:spcPts val="1200"/>
              </a:spcBef>
              <a:spcAft>
                <a:spcPts val="0"/>
              </a:spcAft>
              <a:buClr>
                <a:schemeClr val="dk1"/>
              </a:buClr>
              <a:buSzPts val="1100"/>
              <a:buFont typeface="Arial"/>
              <a:buNone/>
            </a:pPr>
            <a:r>
              <a:rPr lang="en" sz="1100">
                <a:solidFill>
                  <a:srgbClr val="188038"/>
                </a:solidFill>
                <a:latin typeface="Roboto Mono"/>
                <a:ea typeface="Roboto Mono"/>
                <a:cs typeface="Roboto Mono"/>
                <a:sym typeface="Roboto Mono"/>
              </a:rPr>
              <a:t>select user, host, password from mysql.user;</a:t>
            </a:r>
            <a:endParaRPr sz="1100">
              <a:solidFill>
                <a:srgbClr val="188038"/>
              </a:solidFill>
              <a:latin typeface="Roboto Mono"/>
              <a:ea typeface="Roboto Mono"/>
              <a:cs typeface="Roboto Mono"/>
              <a:sym typeface="Roboto Mono"/>
            </a:endParaRPr>
          </a:p>
          <a:p>
            <a:pPr indent="0" lvl="0" marL="0" rtl="0" algn="l">
              <a:spcBef>
                <a:spcPts val="1200"/>
              </a:spcBef>
              <a:spcAft>
                <a:spcPts val="1200"/>
              </a:spcAft>
              <a:buNone/>
            </a:pPr>
            <a:r>
              <a:rPr lang="en"/>
              <a:t>In the last line appears the new access. </a:t>
            </a:r>
            <a:endParaRPr/>
          </a:p>
        </p:txBody>
      </p:sp>
      <p:pic>
        <p:nvPicPr>
          <p:cNvPr id="693" name="Google Shape;693;p87"/>
          <p:cNvPicPr preferRelativeResize="0"/>
          <p:nvPr/>
        </p:nvPicPr>
        <p:blipFill>
          <a:blip r:embed="rId3">
            <a:alphaModFix/>
          </a:blip>
          <a:stretch>
            <a:fillRect/>
          </a:stretch>
        </p:blipFill>
        <p:spPr>
          <a:xfrm>
            <a:off x="4654200" y="2400875"/>
            <a:ext cx="3488126" cy="2328426"/>
          </a:xfrm>
          <a:prstGeom prst="rect">
            <a:avLst/>
          </a:prstGeom>
          <a:noFill/>
          <a:ln>
            <a:noFill/>
          </a:ln>
        </p:spPr>
      </p:pic>
      <p:cxnSp>
        <p:nvCxnSpPr>
          <p:cNvPr id="694" name="Google Shape;694;p87"/>
          <p:cNvCxnSpPr/>
          <p:nvPr/>
        </p:nvCxnSpPr>
        <p:spPr>
          <a:xfrm>
            <a:off x="3775850" y="3261200"/>
            <a:ext cx="1461000" cy="1089600"/>
          </a:xfrm>
          <a:prstGeom prst="straightConnector1">
            <a:avLst/>
          </a:prstGeom>
          <a:noFill/>
          <a:ln cap="flat" cmpd="sng" w="9525">
            <a:solidFill>
              <a:srgbClr val="980000"/>
            </a:solidFill>
            <a:prstDash val="solid"/>
            <a:round/>
            <a:headEnd len="med" w="med" type="none"/>
            <a:tailEnd len="med" w="med" type="triangle"/>
          </a:ln>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8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Configuring the app in the cloned machine.</a:t>
            </a:r>
            <a:endParaRPr/>
          </a:p>
        </p:txBody>
      </p:sp>
      <p:sp>
        <p:nvSpPr>
          <p:cNvPr id="700" name="Google Shape;700;p88"/>
          <p:cNvSpPr txBox="1"/>
          <p:nvPr>
            <p:ph idx="1" type="body"/>
          </p:nvPr>
        </p:nvSpPr>
        <p:spPr>
          <a:xfrm>
            <a:off x="311700" y="1171600"/>
            <a:ext cx="20283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Remember to flush those privileges: </a:t>
            </a:r>
            <a:endParaRPr/>
          </a:p>
          <a:p>
            <a:pPr indent="0" lvl="0" marL="0" rtl="0" algn="l">
              <a:spcBef>
                <a:spcPts val="1200"/>
              </a:spcBef>
              <a:spcAft>
                <a:spcPts val="0"/>
              </a:spcAft>
              <a:buClr>
                <a:schemeClr val="dk1"/>
              </a:buClr>
              <a:buSzPts val="1100"/>
              <a:buFont typeface="Arial"/>
              <a:buNone/>
            </a:pPr>
            <a:r>
              <a:rPr lang="en" sz="1100">
                <a:solidFill>
                  <a:srgbClr val="188038"/>
                </a:solidFill>
                <a:latin typeface="Roboto Mono"/>
                <a:ea typeface="Roboto Mono"/>
                <a:cs typeface="Roboto Mono"/>
                <a:sym typeface="Roboto Mono"/>
              </a:rPr>
              <a:t>flush privileges;</a:t>
            </a:r>
            <a:endParaRPr/>
          </a:p>
          <a:p>
            <a:pPr indent="0" lvl="0" marL="0" rtl="0" algn="l">
              <a:spcBef>
                <a:spcPts val="1200"/>
              </a:spcBef>
              <a:spcAft>
                <a:spcPts val="1200"/>
              </a:spcAft>
              <a:buNone/>
            </a:pPr>
            <a:r>
              <a:t/>
            </a:r>
            <a:endParaRPr/>
          </a:p>
        </p:txBody>
      </p:sp>
      <p:pic>
        <p:nvPicPr>
          <p:cNvPr id="701" name="Google Shape;701;p88"/>
          <p:cNvPicPr preferRelativeResize="0"/>
          <p:nvPr/>
        </p:nvPicPr>
        <p:blipFill>
          <a:blip r:embed="rId3">
            <a:alphaModFix/>
          </a:blip>
          <a:stretch>
            <a:fillRect/>
          </a:stretch>
        </p:blipFill>
        <p:spPr>
          <a:xfrm>
            <a:off x="2779226" y="1210625"/>
            <a:ext cx="5424201" cy="359060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8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Configuring the app in the cloned machine.</a:t>
            </a:r>
            <a:endParaRPr/>
          </a:p>
        </p:txBody>
      </p:sp>
      <p:sp>
        <p:nvSpPr>
          <p:cNvPr id="707" name="Google Shape;707;p89"/>
          <p:cNvSpPr txBox="1"/>
          <p:nvPr>
            <p:ph idx="1" type="body"/>
          </p:nvPr>
        </p:nvSpPr>
        <p:spPr>
          <a:xfrm>
            <a:off x="311700" y="1171600"/>
            <a:ext cx="2028300" cy="33972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a:t>We has to give access also in the Firewalls. On the Palo Alto policies add the new address to the rule to allow mysql from the dmz zone.  In policies select the rule, and in the source tab add the new address. </a:t>
            </a:r>
            <a:r>
              <a:rPr lang="en"/>
              <a:t>Don't</a:t>
            </a:r>
            <a:r>
              <a:rPr lang="en"/>
              <a:t> forget to commit your changes.</a:t>
            </a:r>
            <a:endParaRPr/>
          </a:p>
        </p:txBody>
      </p:sp>
      <p:pic>
        <p:nvPicPr>
          <p:cNvPr id="708" name="Google Shape;708;p89"/>
          <p:cNvPicPr preferRelativeResize="0"/>
          <p:nvPr/>
        </p:nvPicPr>
        <p:blipFill>
          <a:blip r:embed="rId3">
            <a:alphaModFix/>
          </a:blip>
          <a:stretch>
            <a:fillRect/>
          </a:stretch>
        </p:blipFill>
        <p:spPr>
          <a:xfrm>
            <a:off x="2492400" y="1210625"/>
            <a:ext cx="6499198" cy="2792568"/>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9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Configuring the app in the cloned machine.</a:t>
            </a:r>
            <a:endParaRPr/>
          </a:p>
        </p:txBody>
      </p:sp>
      <p:sp>
        <p:nvSpPr>
          <p:cNvPr id="714" name="Google Shape;714;p90"/>
          <p:cNvSpPr txBox="1"/>
          <p:nvPr>
            <p:ph idx="1" type="body"/>
          </p:nvPr>
        </p:nvSpPr>
        <p:spPr>
          <a:xfrm>
            <a:off x="311700" y="1171600"/>
            <a:ext cx="2028300" cy="33972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a:t>Then to add access in the Fortigate, opened from a machine in the secure zone create a new address object to add to the rule that allows </a:t>
            </a:r>
            <a:r>
              <a:rPr lang="en"/>
              <a:t>connections</a:t>
            </a:r>
            <a:r>
              <a:rPr lang="en"/>
              <a:t> from the DMZ.In </a:t>
            </a:r>
            <a:r>
              <a:rPr lang="en">
                <a:solidFill>
                  <a:srgbClr val="38761D"/>
                </a:solidFill>
              </a:rPr>
              <a:t>P</a:t>
            </a:r>
            <a:r>
              <a:rPr lang="en">
                <a:solidFill>
                  <a:srgbClr val="38761D"/>
                </a:solidFill>
              </a:rPr>
              <a:t>olicy</a:t>
            </a:r>
            <a:r>
              <a:rPr lang="en">
                <a:solidFill>
                  <a:srgbClr val="38761D"/>
                </a:solidFill>
              </a:rPr>
              <a:t> &amp; Objects</a:t>
            </a:r>
            <a:r>
              <a:rPr lang="en"/>
              <a:t> tab, select </a:t>
            </a:r>
            <a:r>
              <a:rPr lang="en">
                <a:solidFill>
                  <a:srgbClr val="38761D"/>
                </a:solidFill>
              </a:rPr>
              <a:t>Addresses</a:t>
            </a:r>
            <a:r>
              <a:rPr lang="en"/>
              <a:t>, and the </a:t>
            </a:r>
            <a:r>
              <a:rPr lang="en">
                <a:solidFill>
                  <a:srgbClr val="38761D"/>
                </a:solidFill>
              </a:rPr>
              <a:t>Create New</a:t>
            </a:r>
            <a:r>
              <a:rPr lang="en"/>
              <a:t> tab.</a:t>
            </a:r>
            <a:endParaRPr/>
          </a:p>
        </p:txBody>
      </p:sp>
      <p:pic>
        <p:nvPicPr>
          <p:cNvPr id="715" name="Google Shape;715;p90"/>
          <p:cNvPicPr preferRelativeResize="0"/>
          <p:nvPr/>
        </p:nvPicPr>
        <p:blipFill>
          <a:blip r:embed="rId3">
            <a:alphaModFix/>
          </a:blip>
          <a:stretch>
            <a:fillRect/>
          </a:stretch>
        </p:blipFill>
        <p:spPr>
          <a:xfrm>
            <a:off x="3269425" y="1058225"/>
            <a:ext cx="4902341" cy="37804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9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Configuring the app in the cloned machine.</a:t>
            </a:r>
            <a:endParaRPr/>
          </a:p>
        </p:txBody>
      </p:sp>
      <p:sp>
        <p:nvSpPr>
          <p:cNvPr id="721" name="Google Shape;721;p91"/>
          <p:cNvSpPr txBox="1"/>
          <p:nvPr>
            <p:ph idx="1" type="body"/>
          </p:nvPr>
        </p:nvSpPr>
        <p:spPr>
          <a:xfrm>
            <a:off x="311700" y="1171600"/>
            <a:ext cx="2028300" cy="3397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a:t>Then create the new address as the one created before to allow connections for the other machine and press </a:t>
            </a:r>
            <a:r>
              <a:rPr lang="en">
                <a:solidFill>
                  <a:srgbClr val="38761D"/>
                </a:solidFill>
              </a:rPr>
              <a:t>OK</a:t>
            </a:r>
            <a:r>
              <a:rPr lang="en"/>
              <a:t>.</a:t>
            </a:r>
            <a:endParaRPr/>
          </a:p>
        </p:txBody>
      </p:sp>
      <p:pic>
        <p:nvPicPr>
          <p:cNvPr id="722" name="Google Shape;722;p91"/>
          <p:cNvPicPr preferRelativeResize="0"/>
          <p:nvPr/>
        </p:nvPicPr>
        <p:blipFill>
          <a:blip r:embed="rId3">
            <a:alphaModFix/>
          </a:blip>
          <a:stretch>
            <a:fillRect/>
          </a:stretch>
        </p:blipFill>
        <p:spPr>
          <a:xfrm>
            <a:off x="2492400" y="1210625"/>
            <a:ext cx="6158238" cy="37804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2517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my_sql_secure installation to initialize security settings:</a:t>
            </a:r>
            <a:endParaRPr/>
          </a:p>
        </p:txBody>
      </p:sp>
      <p:sp>
        <p:nvSpPr>
          <p:cNvPr id="111" name="Google Shape;111;p20"/>
          <p:cNvSpPr txBox="1"/>
          <p:nvPr>
            <p:ph idx="1" type="body"/>
          </p:nvPr>
        </p:nvSpPr>
        <p:spPr>
          <a:xfrm>
            <a:off x="311700" y="1171600"/>
            <a:ext cx="3612000" cy="140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sudo mysql_secure_installation</a:t>
            </a:r>
            <a:endParaRPr sz="1100">
              <a:solidFill>
                <a:srgbClr val="188038"/>
              </a:solidFill>
              <a:latin typeface="Roboto Mono"/>
              <a:ea typeface="Roboto Mono"/>
              <a:cs typeface="Roboto Mono"/>
              <a:sym typeface="Roboto Mono"/>
            </a:endParaRPr>
          </a:p>
          <a:p>
            <a:pPr indent="0" lvl="0" marL="0" rtl="0" algn="l">
              <a:lnSpc>
                <a:spcPct val="100000"/>
              </a:lnSpc>
              <a:spcBef>
                <a:spcPts val="1200"/>
              </a:spcBef>
              <a:spcAft>
                <a:spcPts val="0"/>
              </a:spcAft>
              <a:buClr>
                <a:schemeClr val="dk1"/>
              </a:buClr>
              <a:buSzPts val="1100"/>
              <a:buFont typeface="Arial"/>
              <a:buNone/>
            </a:pPr>
            <a:r>
              <a:rPr lang="en"/>
              <a:t>Answer the prompts from the interactive script.</a:t>
            </a:r>
            <a:endParaRPr sz="100">
              <a:solidFill>
                <a:srgbClr val="188038"/>
              </a:solidFill>
              <a:latin typeface="Roboto Mono"/>
              <a:ea typeface="Roboto Mono"/>
              <a:cs typeface="Roboto Mono"/>
              <a:sym typeface="Roboto Mono"/>
            </a:endParaRPr>
          </a:p>
        </p:txBody>
      </p:sp>
      <p:pic>
        <p:nvPicPr>
          <p:cNvPr id="112" name="Google Shape;112;p20"/>
          <p:cNvPicPr preferRelativeResize="0"/>
          <p:nvPr/>
        </p:nvPicPr>
        <p:blipFill>
          <a:blip r:embed="rId3">
            <a:alphaModFix/>
          </a:blip>
          <a:stretch>
            <a:fillRect/>
          </a:stretch>
        </p:blipFill>
        <p:spPr>
          <a:xfrm>
            <a:off x="278075" y="2732975"/>
            <a:ext cx="3612049" cy="1764350"/>
          </a:xfrm>
          <a:prstGeom prst="rect">
            <a:avLst/>
          </a:prstGeom>
          <a:noFill/>
          <a:ln>
            <a:noFill/>
          </a:ln>
        </p:spPr>
      </p:pic>
      <p:pic>
        <p:nvPicPr>
          <p:cNvPr id="113" name="Google Shape;113;p20"/>
          <p:cNvPicPr preferRelativeResize="0"/>
          <p:nvPr/>
        </p:nvPicPr>
        <p:blipFill>
          <a:blip r:embed="rId4">
            <a:alphaModFix/>
          </a:blip>
          <a:stretch>
            <a:fillRect/>
          </a:stretch>
        </p:blipFill>
        <p:spPr>
          <a:xfrm>
            <a:off x="3999775" y="1631995"/>
            <a:ext cx="4458250" cy="258023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9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Configuring the app in the cloned machine.</a:t>
            </a:r>
            <a:endParaRPr/>
          </a:p>
        </p:txBody>
      </p:sp>
      <p:sp>
        <p:nvSpPr>
          <p:cNvPr id="728" name="Google Shape;728;p92"/>
          <p:cNvSpPr txBox="1"/>
          <p:nvPr>
            <p:ph idx="1" type="body"/>
          </p:nvPr>
        </p:nvSpPr>
        <p:spPr>
          <a:xfrm>
            <a:off x="311700" y="1171600"/>
            <a:ext cx="20283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Then select </a:t>
            </a:r>
            <a:r>
              <a:rPr lang="en">
                <a:solidFill>
                  <a:srgbClr val="38761D"/>
                </a:solidFill>
              </a:rPr>
              <a:t>Firewall </a:t>
            </a:r>
            <a:r>
              <a:rPr lang="en">
                <a:solidFill>
                  <a:srgbClr val="38761D"/>
                </a:solidFill>
              </a:rPr>
              <a:t>Policy</a:t>
            </a:r>
            <a:r>
              <a:rPr lang="en">
                <a:solidFill>
                  <a:srgbClr val="38761D"/>
                </a:solidFill>
              </a:rPr>
              <a:t> </a:t>
            </a:r>
            <a:r>
              <a:rPr lang="en"/>
              <a:t>tab and select the database rule by </a:t>
            </a:r>
            <a:r>
              <a:rPr lang="en"/>
              <a:t>clicking</a:t>
            </a:r>
            <a:r>
              <a:rPr lang="en"/>
              <a:t> into t</a:t>
            </a:r>
            <a:r>
              <a:rPr lang="en">
                <a:solidFill>
                  <a:srgbClr val="38761D"/>
                </a:solidFill>
              </a:rPr>
              <a:t>hat line</a:t>
            </a:r>
            <a:r>
              <a:rPr lang="en"/>
              <a:t>. Then select </a:t>
            </a:r>
            <a:r>
              <a:rPr lang="en">
                <a:solidFill>
                  <a:srgbClr val="38761D"/>
                </a:solidFill>
              </a:rPr>
              <a:t>Edit</a:t>
            </a:r>
            <a:r>
              <a:rPr lang="en"/>
              <a:t>.</a:t>
            </a:r>
            <a:endParaRPr/>
          </a:p>
        </p:txBody>
      </p:sp>
      <p:pic>
        <p:nvPicPr>
          <p:cNvPr id="729" name="Google Shape;729;p92"/>
          <p:cNvPicPr preferRelativeResize="0"/>
          <p:nvPr/>
        </p:nvPicPr>
        <p:blipFill>
          <a:blip r:embed="rId3">
            <a:alphaModFix/>
          </a:blip>
          <a:stretch>
            <a:fillRect/>
          </a:stretch>
        </p:blipFill>
        <p:spPr>
          <a:xfrm>
            <a:off x="2492400" y="1210625"/>
            <a:ext cx="5463857" cy="37804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9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Configuring the app in the cloned machine.</a:t>
            </a:r>
            <a:endParaRPr/>
          </a:p>
        </p:txBody>
      </p:sp>
      <p:sp>
        <p:nvSpPr>
          <p:cNvPr id="735" name="Google Shape;735;p93"/>
          <p:cNvSpPr txBox="1"/>
          <p:nvPr>
            <p:ph idx="1" type="body"/>
          </p:nvPr>
        </p:nvSpPr>
        <p:spPr>
          <a:xfrm>
            <a:off x="311700" y="1171600"/>
            <a:ext cx="2028300" cy="3397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A </a:t>
            </a:r>
            <a:r>
              <a:rPr lang="en">
                <a:solidFill>
                  <a:srgbClr val="38761D"/>
                </a:solidFill>
              </a:rPr>
              <a:t>Edit Policy</a:t>
            </a:r>
            <a:r>
              <a:rPr lang="en"/>
              <a:t> interface will be open and in the line of the </a:t>
            </a:r>
            <a:r>
              <a:rPr lang="en">
                <a:solidFill>
                  <a:srgbClr val="38761D"/>
                </a:solidFill>
              </a:rPr>
              <a:t>Source </a:t>
            </a:r>
            <a:r>
              <a:rPr lang="en"/>
              <a:t>select the </a:t>
            </a:r>
            <a:r>
              <a:rPr lang="en">
                <a:solidFill>
                  <a:srgbClr val="38761D"/>
                </a:solidFill>
              </a:rPr>
              <a:t>+</a:t>
            </a:r>
            <a:r>
              <a:rPr lang="en"/>
              <a:t> sign that opens another tab with a list. In that list select the new address (</a:t>
            </a:r>
            <a:r>
              <a:rPr lang="en">
                <a:solidFill>
                  <a:srgbClr val="38761D"/>
                </a:solidFill>
              </a:rPr>
              <a:t>dmz-web2</a:t>
            </a:r>
            <a:r>
              <a:rPr lang="en"/>
              <a:t>) that you created and finish with OK.</a:t>
            </a:r>
            <a:endParaRPr/>
          </a:p>
        </p:txBody>
      </p:sp>
      <p:pic>
        <p:nvPicPr>
          <p:cNvPr id="736" name="Google Shape;736;p93"/>
          <p:cNvPicPr preferRelativeResize="0"/>
          <p:nvPr/>
        </p:nvPicPr>
        <p:blipFill>
          <a:blip r:embed="rId3">
            <a:alphaModFix/>
          </a:blip>
          <a:stretch>
            <a:fillRect/>
          </a:stretch>
        </p:blipFill>
        <p:spPr>
          <a:xfrm>
            <a:off x="2872149" y="1210625"/>
            <a:ext cx="5256151" cy="3525750"/>
          </a:xfrm>
          <a:prstGeom prst="rect">
            <a:avLst/>
          </a:prstGeom>
          <a:noFill/>
          <a:ln>
            <a:noFill/>
          </a:ln>
        </p:spPr>
      </p:pic>
      <p:cxnSp>
        <p:nvCxnSpPr>
          <p:cNvPr id="737" name="Google Shape;737;p93"/>
          <p:cNvCxnSpPr/>
          <p:nvPr/>
        </p:nvCxnSpPr>
        <p:spPr>
          <a:xfrm>
            <a:off x="5515675" y="2408175"/>
            <a:ext cx="861600" cy="143700"/>
          </a:xfrm>
          <a:prstGeom prst="straightConnector1">
            <a:avLst/>
          </a:prstGeom>
          <a:noFill/>
          <a:ln cap="flat" cmpd="sng" w="9525">
            <a:solidFill>
              <a:srgbClr val="980000"/>
            </a:solidFill>
            <a:prstDash val="solid"/>
            <a:round/>
            <a:headEnd len="med" w="med" type="none"/>
            <a:tailEnd len="med" w="med" type="triangl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9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Configuring the app in the cloned machine.</a:t>
            </a:r>
            <a:endParaRPr/>
          </a:p>
        </p:txBody>
      </p:sp>
      <p:sp>
        <p:nvSpPr>
          <p:cNvPr id="743" name="Google Shape;743;p94"/>
          <p:cNvSpPr txBox="1"/>
          <p:nvPr>
            <p:ph idx="1" type="body"/>
          </p:nvPr>
        </p:nvSpPr>
        <p:spPr>
          <a:xfrm>
            <a:off x="311700" y="1171600"/>
            <a:ext cx="2028300" cy="339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This is how it should looks at the end. If the line still is colored , just reload the page with the option at the bottom of the creen, and it should look as in the picture.</a:t>
            </a:r>
            <a:endParaRPr/>
          </a:p>
        </p:txBody>
      </p:sp>
      <p:pic>
        <p:nvPicPr>
          <p:cNvPr id="744" name="Google Shape;744;p94"/>
          <p:cNvPicPr preferRelativeResize="0"/>
          <p:nvPr/>
        </p:nvPicPr>
        <p:blipFill>
          <a:blip r:embed="rId3">
            <a:alphaModFix/>
          </a:blip>
          <a:stretch>
            <a:fillRect/>
          </a:stretch>
        </p:blipFill>
        <p:spPr>
          <a:xfrm>
            <a:off x="2492400" y="1210625"/>
            <a:ext cx="6499201" cy="276008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9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Configuring the app in the cloned machine.</a:t>
            </a:r>
            <a:endParaRPr/>
          </a:p>
        </p:txBody>
      </p:sp>
      <p:sp>
        <p:nvSpPr>
          <p:cNvPr id="750" name="Google Shape;750;p95"/>
          <p:cNvSpPr txBox="1"/>
          <p:nvPr>
            <p:ph idx="1" type="body"/>
          </p:nvPr>
        </p:nvSpPr>
        <p:spPr>
          <a:xfrm>
            <a:off x="311700" y="1171600"/>
            <a:ext cx="2028300" cy="3397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Now from any machine on the dmz zone you are able to start the app with the address of the new machine.Then, the app is working as it should from the DMZ zone now in the new cloned machine. </a:t>
            </a:r>
            <a:endParaRPr/>
          </a:p>
        </p:txBody>
      </p:sp>
      <p:pic>
        <p:nvPicPr>
          <p:cNvPr id="751" name="Google Shape;751;p95"/>
          <p:cNvPicPr preferRelativeResize="0"/>
          <p:nvPr/>
        </p:nvPicPr>
        <p:blipFill>
          <a:blip r:embed="rId3">
            <a:alphaModFix/>
          </a:blip>
          <a:stretch>
            <a:fillRect/>
          </a:stretch>
        </p:blipFill>
        <p:spPr>
          <a:xfrm>
            <a:off x="3043402" y="1210625"/>
            <a:ext cx="4883747" cy="339719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9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Configuring a load balancer in Alma Linux T10-D-AL3.</a:t>
            </a:r>
            <a:endParaRPr/>
          </a:p>
        </p:txBody>
      </p:sp>
      <p:sp>
        <p:nvSpPr>
          <p:cNvPr id="757" name="Google Shape;757;p96"/>
          <p:cNvSpPr txBox="1"/>
          <p:nvPr>
            <p:ph idx="1" type="body"/>
          </p:nvPr>
        </p:nvSpPr>
        <p:spPr>
          <a:xfrm>
            <a:off x="311700" y="1171600"/>
            <a:ext cx="2028300" cy="33972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We have an extra machine created for testing purposes that is up and ready to install software, then we will use this machine. In case a new machine were </a:t>
            </a:r>
            <a:r>
              <a:rPr lang="en"/>
              <a:t>necessary</a:t>
            </a:r>
            <a:r>
              <a:rPr lang="en"/>
              <a:t>, refer to the first presentation on installing VM’s.</a:t>
            </a:r>
            <a:endParaRPr/>
          </a:p>
          <a:p>
            <a:pPr indent="0" lvl="0" marL="0" rtl="0" algn="l">
              <a:spcBef>
                <a:spcPts val="1200"/>
              </a:spcBef>
              <a:spcAft>
                <a:spcPts val="1200"/>
              </a:spcAft>
              <a:buNone/>
            </a:pPr>
            <a:r>
              <a:rPr lang="en"/>
              <a:t>Here you can see the machine settings for </a:t>
            </a:r>
            <a:r>
              <a:rPr lang="en"/>
              <a:t>connectivity</a:t>
            </a:r>
            <a:r>
              <a:rPr lang="en"/>
              <a:t>.</a:t>
            </a:r>
            <a:endParaRPr/>
          </a:p>
        </p:txBody>
      </p:sp>
      <p:pic>
        <p:nvPicPr>
          <p:cNvPr id="758" name="Google Shape;758;p96"/>
          <p:cNvPicPr preferRelativeResize="0"/>
          <p:nvPr/>
        </p:nvPicPr>
        <p:blipFill>
          <a:blip r:embed="rId3">
            <a:alphaModFix/>
          </a:blip>
          <a:stretch>
            <a:fillRect/>
          </a:stretch>
        </p:blipFill>
        <p:spPr>
          <a:xfrm>
            <a:off x="2995353" y="1663138"/>
            <a:ext cx="2487349" cy="1817225"/>
          </a:xfrm>
          <a:prstGeom prst="rect">
            <a:avLst/>
          </a:prstGeom>
          <a:noFill/>
          <a:ln>
            <a:noFill/>
          </a:ln>
        </p:spPr>
      </p:pic>
      <p:pic>
        <p:nvPicPr>
          <p:cNvPr id="759" name="Google Shape;759;p96"/>
          <p:cNvPicPr preferRelativeResize="0"/>
          <p:nvPr/>
        </p:nvPicPr>
        <p:blipFill>
          <a:blip r:embed="rId4">
            <a:alphaModFix/>
          </a:blip>
          <a:stretch>
            <a:fillRect/>
          </a:stretch>
        </p:blipFill>
        <p:spPr>
          <a:xfrm>
            <a:off x="5760900" y="1487399"/>
            <a:ext cx="2702250" cy="25255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9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Configuring a load balancer in Alma Linux T10-D-AL3.</a:t>
            </a:r>
            <a:endParaRPr/>
          </a:p>
        </p:txBody>
      </p:sp>
      <p:sp>
        <p:nvSpPr>
          <p:cNvPr id="765" name="Google Shape;765;p97"/>
          <p:cNvSpPr txBox="1"/>
          <p:nvPr>
            <p:ph idx="1" type="body"/>
          </p:nvPr>
        </p:nvSpPr>
        <p:spPr>
          <a:xfrm>
            <a:off x="311700" y="1171600"/>
            <a:ext cx="8426100" cy="16839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Since I already have internet connectivity, I first upgrade and update the system to start with the last version and patches. </a:t>
            </a:r>
            <a:endParaRPr/>
          </a:p>
          <a:p>
            <a:pPr indent="0" lvl="0" marL="0" rtl="0" algn="l">
              <a:spcBef>
                <a:spcPts val="1200"/>
              </a:spcBef>
              <a:spcAft>
                <a:spcPts val="0"/>
              </a:spcAft>
              <a:buNone/>
            </a:pPr>
            <a:r>
              <a:rPr lang="en"/>
              <a:t>we</a:t>
            </a:r>
            <a:r>
              <a:rPr lang="en"/>
              <a:t> used:</a:t>
            </a:r>
            <a:endParaRPr/>
          </a:p>
          <a:p>
            <a:pPr indent="0" lvl="0" marL="0" rtl="0" algn="l">
              <a:spcBef>
                <a:spcPts val="1200"/>
              </a:spcBef>
              <a:spcAft>
                <a:spcPts val="0"/>
              </a:spcAft>
              <a:buNone/>
            </a:pPr>
            <a:r>
              <a:rPr lang="en">
                <a:solidFill>
                  <a:srgbClr val="38761D"/>
                </a:solidFill>
                <a:latin typeface="Roboto Mono"/>
                <a:ea typeface="Roboto Mono"/>
                <a:cs typeface="Roboto Mono"/>
                <a:sym typeface="Roboto Mono"/>
              </a:rPr>
              <a:t>sudo dnf upgrade almalinux-release</a:t>
            </a:r>
            <a:endParaRPr>
              <a:solidFill>
                <a:srgbClr val="38761D"/>
              </a:solidFill>
              <a:latin typeface="Roboto Mono"/>
              <a:ea typeface="Roboto Mono"/>
              <a:cs typeface="Roboto Mono"/>
              <a:sym typeface="Roboto Mono"/>
            </a:endParaRPr>
          </a:p>
          <a:p>
            <a:pPr indent="0" lvl="0" marL="0" rtl="0" algn="l">
              <a:spcBef>
                <a:spcPts val="1200"/>
              </a:spcBef>
              <a:spcAft>
                <a:spcPts val="1200"/>
              </a:spcAft>
              <a:buNone/>
            </a:pPr>
            <a:r>
              <a:rPr lang="en">
                <a:solidFill>
                  <a:srgbClr val="38761D"/>
                </a:solidFill>
                <a:latin typeface="Roboto Mono"/>
                <a:ea typeface="Roboto Mono"/>
                <a:cs typeface="Roboto Mono"/>
                <a:sym typeface="Roboto Mono"/>
              </a:rPr>
              <a:t>sudo dnf update</a:t>
            </a:r>
            <a:endParaRPr>
              <a:solidFill>
                <a:srgbClr val="38761D"/>
              </a:solidFill>
              <a:latin typeface="Roboto Mono"/>
              <a:ea typeface="Roboto Mono"/>
              <a:cs typeface="Roboto Mono"/>
              <a:sym typeface="Roboto Mono"/>
            </a:endParaRPr>
          </a:p>
        </p:txBody>
      </p:sp>
      <p:pic>
        <p:nvPicPr>
          <p:cNvPr id="766" name="Google Shape;766;p97"/>
          <p:cNvPicPr preferRelativeResize="0"/>
          <p:nvPr/>
        </p:nvPicPr>
        <p:blipFill>
          <a:blip r:embed="rId3">
            <a:alphaModFix/>
          </a:blip>
          <a:stretch>
            <a:fillRect/>
          </a:stretch>
        </p:blipFill>
        <p:spPr>
          <a:xfrm>
            <a:off x="1727588" y="2855500"/>
            <a:ext cx="5688832" cy="19832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9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Configuring a load balancer in Alma Linux T10-D-AL3.</a:t>
            </a:r>
            <a:endParaRPr/>
          </a:p>
          <a:p>
            <a:pPr indent="0" lvl="0" marL="0" rtl="0" algn="l">
              <a:spcBef>
                <a:spcPts val="0"/>
              </a:spcBef>
              <a:spcAft>
                <a:spcPts val="0"/>
              </a:spcAft>
              <a:buNone/>
            </a:pPr>
            <a:r>
              <a:t/>
            </a:r>
            <a:endParaRPr/>
          </a:p>
        </p:txBody>
      </p:sp>
      <p:sp>
        <p:nvSpPr>
          <p:cNvPr id="772" name="Google Shape;772;p98"/>
          <p:cNvSpPr txBox="1"/>
          <p:nvPr>
            <p:ph idx="1" type="body"/>
          </p:nvPr>
        </p:nvSpPr>
        <p:spPr>
          <a:xfrm>
            <a:off x="311700" y="1210625"/>
            <a:ext cx="3106500" cy="335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Here are the commands to find install and examine haproxy in alma linux.</a:t>
            </a:r>
            <a:endParaRPr/>
          </a:p>
          <a:p>
            <a:pPr indent="0" lvl="0" marL="0" rtl="0" algn="l">
              <a:spcBef>
                <a:spcPts val="1200"/>
              </a:spcBef>
              <a:spcAft>
                <a:spcPts val="0"/>
              </a:spcAft>
              <a:buNone/>
            </a:pPr>
            <a:r>
              <a:rPr lang="en" sz="1100">
                <a:solidFill>
                  <a:srgbClr val="188038"/>
                </a:solidFill>
                <a:latin typeface="Roboto Mono"/>
                <a:ea typeface="Roboto Mono"/>
                <a:cs typeface="Roboto Mono"/>
                <a:sym typeface="Roboto Mono"/>
              </a:rPr>
              <a:t>dnf search haproxy</a:t>
            </a:r>
            <a:endParaRPr sz="1100">
              <a:solidFill>
                <a:srgbClr val="188038"/>
              </a:solidFill>
              <a:latin typeface="Roboto Mono"/>
              <a:ea typeface="Roboto Mono"/>
              <a:cs typeface="Roboto Mono"/>
              <a:sym typeface="Roboto Mono"/>
            </a:endParaRPr>
          </a:p>
          <a:p>
            <a:pPr indent="0" lvl="0" marL="0" rtl="0" algn="l">
              <a:spcBef>
                <a:spcPts val="1200"/>
              </a:spcBef>
              <a:spcAft>
                <a:spcPts val="0"/>
              </a:spcAft>
              <a:buNone/>
            </a:pPr>
            <a:r>
              <a:rPr lang="en" sz="1100">
                <a:solidFill>
                  <a:srgbClr val="188038"/>
                </a:solidFill>
                <a:latin typeface="Roboto Mono"/>
                <a:ea typeface="Roboto Mono"/>
                <a:cs typeface="Roboto Mono"/>
                <a:sym typeface="Roboto Mono"/>
              </a:rPr>
              <a:t>sudo dnf -y install haproxy</a:t>
            </a:r>
            <a:endParaRPr sz="1100">
              <a:solidFill>
                <a:srgbClr val="188038"/>
              </a:solidFill>
              <a:latin typeface="Roboto Mono"/>
              <a:ea typeface="Roboto Mono"/>
              <a:cs typeface="Roboto Mono"/>
              <a:sym typeface="Roboto Mono"/>
            </a:endParaRPr>
          </a:p>
          <a:p>
            <a:pPr indent="0" lvl="0" marL="0" rtl="0" algn="l">
              <a:spcBef>
                <a:spcPts val="1200"/>
              </a:spcBef>
              <a:spcAft>
                <a:spcPts val="0"/>
              </a:spcAft>
              <a:buNone/>
            </a:pPr>
            <a:r>
              <a:rPr lang="en" sz="1100">
                <a:solidFill>
                  <a:srgbClr val="188038"/>
                </a:solidFill>
                <a:latin typeface="Roboto Mono"/>
                <a:ea typeface="Roboto Mono"/>
                <a:cs typeface="Roboto Mono"/>
                <a:sym typeface="Roboto Mono"/>
              </a:rPr>
              <a:t>rpm -ql haproxy</a:t>
            </a:r>
            <a:endParaRPr sz="1100">
              <a:solidFill>
                <a:srgbClr val="188038"/>
              </a:solidFill>
              <a:latin typeface="Roboto Mono"/>
              <a:ea typeface="Roboto Mono"/>
              <a:cs typeface="Roboto Mono"/>
              <a:sym typeface="Roboto Mono"/>
            </a:endParaRPr>
          </a:p>
          <a:p>
            <a:pPr indent="0" lvl="0" marL="0" rtl="0" algn="l">
              <a:spcBef>
                <a:spcPts val="1200"/>
              </a:spcBef>
              <a:spcAft>
                <a:spcPts val="1200"/>
              </a:spcAft>
              <a:buNone/>
            </a:pPr>
            <a:r>
              <a:t/>
            </a:r>
            <a:endParaRPr/>
          </a:p>
        </p:txBody>
      </p:sp>
      <p:pic>
        <p:nvPicPr>
          <p:cNvPr id="773" name="Google Shape;773;p98"/>
          <p:cNvPicPr preferRelativeResize="0"/>
          <p:nvPr/>
        </p:nvPicPr>
        <p:blipFill>
          <a:blip r:embed="rId3">
            <a:alphaModFix/>
          </a:blip>
          <a:stretch>
            <a:fillRect/>
          </a:stretch>
        </p:blipFill>
        <p:spPr>
          <a:xfrm>
            <a:off x="3602125" y="1654525"/>
            <a:ext cx="2740051" cy="1834450"/>
          </a:xfrm>
          <a:prstGeom prst="rect">
            <a:avLst/>
          </a:prstGeom>
          <a:noFill/>
          <a:ln>
            <a:noFill/>
          </a:ln>
        </p:spPr>
      </p:pic>
      <p:pic>
        <p:nvPicPr>
          <p:cNvPr id="774" name="Google Shape;774;p98"/>
          <p:cNvPicPr preferRelativeResize="0"/>
          <p:nvPr/>
        </p:nvPicPr>
        <p:blipFill>
          <a:blip r:embed="rId4">
            <a:alphaModFix/>
          </a:blip>
          <a:stretch>
            <a:fillRect/>
          </a:stretch>
        </p:blipFill>
        <p:spPr>
          <a:xfrm>
            <a:off x="6526100" y="1718975"/>
            <a:ext cx="2564437" cy="170554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9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Configuring a load balancer in Alma Linux T10-D-AL3.</a:t>
            </a:r>
            <a:endParaRPr/>
          </a:p>
          <a:p>
            <a:pPr indent="0" lvl="0" marL="0" rtl="0" algn="l">
              <a:spcBef>
                <a:spcPts val="0"/>
              </a:spcBef>
              <a:spcAft>
                <a:spcPts val="0"/>
              </a:spcAft>
              <a:buNone/>
            </a:pPr>
            <a:r>
              <a:t/>
            </a:r>
            <a:endParaRPr/>
          </a:p>
        </p:txBody>
      </p:sp>
      <p:sp>
        <p:nvSpPr>
          <p:cNvPr id="780" name="Google Shape;780;p99"/>
          <p:cNvSpPr txBox="1"/>
          <p:nvPr>
            <p:ph idx="1" type="body"/>
          </p:nvPr>
        </p:nvSpPr>
        <p:spPr>
          <a:xfrm>
            <a:off x="311700" y="1171600"/>
            <a:ext cx="3564300" cy="33972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en" sz="1100">
                <a:latin typeface="Arial"/>
                <a:ea typeface="Arial"/>
                <a:cs typeface="Arial"/>
                <a:sym typeface="Arial"/>
              </a:rPr>
              <a:t>The configuration file </a:t>
            </a:r>
            <a:r>
              <a:rPr lang="en" sz="1100">
                <a:solidFill>
                  <a:srgbClr val="188038"/>
                </a:solidFill>
                <a:latin typeface="Roboto Mono"/>
                <a:ea typeface="Roboto Mono"/>
                <a:cs typeface="Roboto Mono"/>
                <a:sym typeface="Roboto Mono"/>
              </a:rPr>
              <a:t>/etc/haproxy/haproxy.cfg</a:t>
            </a:r>
            <a:r>
              <a:rPr lang="en" sz="1100">
                <a:latin typeface="Arial"/>
                <a:ea typeface="Arial"/>
                <a:cs typeface="Arial"/>
                <a:sym typeface="Arial"/>
              </a:rPr>
              <a:t> usually contains a demo config, which we won’t use. For best-practices sake, make a backup of the config:</a:t>
            </a:r>
            <a:endParaRPr sz="1100">
              <a:latin typeface="Arial"/>
              <a:ea typeface="Arial"/>
              <a:cs typeface="Arial"/>
              <a:sym typeface="Arial"/>
            </a:endParaRPr>
          </a:p>
          <a:p>
            <a:pPr indent="0" lvl="0" marL="0" rtl="0" algn="l">
              <a:spcBef>
                <a:spcPts val="1200"/>
              </a:spcBef>
              <a:spcAft>
                <a:spcPts val="0"/>
              </a:spcAft>
              <a:buNone/>
            </a:pPr>
            <a:r>
              <a:rPr lang="en" sz="1100">
                <a:solidFill>
                  <a:srgbClr val="188038"/>
                </a:solidFill>
                <a:latin typeface="Roboto Mono"/>
                <a:ea typeface="Roboto Mono"/>
                <a:cs typeface="Roboto Mono"/>
                <a:sym typeface="Roboto Mono"/>
              </a:rPr>
              <a:t>cd /etc/haproxy</a:t>
            </a:r>
            <a:endParaRPr sz="1100">
              <a:solidFill>
                <a:srgbClr val="188038"/>
              </a:solidFill>
              <a:latin typeface="Roboto Mono"/>
              <a:ea typeface="Roboto Mono"/>
              <a:cs typeface="Roboto Mono"/>
              <a:sym typeface="Roboto Mono"/>
            </a:endParaRPr>
          </a:p>
          <a:p>
            <a:pPr indent="0" lvl="0" marL="0" rtl="0" algn="l">
              <a:spcBef>
                <a:spcPts val="1200"/>
              </a:spcBef>
              <a:spcAft>
                <a:spcPts val="0"/>
              </a:spcAft>
              <a:buClr>
                <a:schemeClr val="dk1"/>
              </a:buClr>
              <a:buSzPts val="1100"/>
              <a:buFont typeface="Arial"/>
              <a:buNone/>
            </a:pPr>
            <a:r>
              <a:rPr lang="en" sz="1100">
                <a:solidFill>
                  <a:srgbClr val="188038"/>
                </a:solidFill>
                <a:latin typeface="Roboto Mono"/>
                <a:ea typeface="Roboto Mono"/>
                <a:cs typeface="Roboto Mono"/>
                <a:sym typeface="Roboto Mono"/>
              </a:rPr>
              <a:t>sudo cp haproxy.cfg haproxy.cfg.orig</a:t>
            </a:r>
            <a:endParaRPr sz="1100">
              <a:solidFill>
                <a:srgbClr val="188038"/>
              </a:solidFill>
              <a:latin typeface="Roboto Mono"/>
              <a:ea typeface="Roboto Mono"/>
              <a:cs typeface="Roboto Mono"/>
              <a:sym typeface="Roboto Mono"/>
            </a:endParaRPr>
          </a:p>
          <a:p>
            <a:pPr indent="0" lvl="0" marL="0" rtl="0" algn="l">
              <a:spcBef>
                <a:spcPts val="1200"/>
              </a:spcBef>
              <a:spcAft>
                <a:spcPts val="1200"/>
              </a:spcAft>
              <a:buNone/>
            </a:pPr>
            <a:r>
              <a:t/>
            </a:r>
            <a:endParaRPr/>
          </a:p>
        </p:txBody>
      </p:sp>
      <p:pic>
        <p:nvPicPr>
          <p:cNvPr id="781" name="Google Shape;781;p99"/>
          <p:cNvPicPr preferRelativeResize="0"/>
          <p:nvPr/>
        </p:nvPicPr>
        <p:blipFill>
          <a:blip r:embed="rId3">
            <a:alphaModFix/>
          </a:blip>
          <a:stretch>
            <a:fillRect/>
          </a:stretch>
        </p:blipFill>
        <p:spPr>
          <a:xfrm>
            <a:off x="2409550" y="2679925"/>
            <a:ext cx="5734050" cy="20383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0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Configuring a load balancer in Alma Linux T10-D-AL3.</a:t>
            </a:r>
            <a:endParaRPr/>
          </a:p>
          <a:p>
            <a:pPr indent="0" lvl="0" marL="0" rtl="0" algn="l">
              <a:spcBef>
                <a:spcPts val="0"/>
              </a:spcBef>
              <a:spcAft>
                <a:spcPts val="0"/>
              </a:spcAft>
              <a:buNone/>
            </a:pPr>
            <a:r>
              <a:t/>
            </a:r>
            <a:endParaRPr/>
          </a:p>
        </p:txBody>
      </p:sp>
      <p:sp>
        <p:nvSpPr>
          <p:cNvPr id="787" name="Google Shape;787;p100"/>
          <p:cNvSpPr txBox="1"/>
          <p:nvPr>
            <p:ph idx="1" type="body"/>
          </p:nvPr>
        </p:nvSpPr>
        <p:spPr>
          <a:xfrm>
            <a:off x="311700" y="1171600"/>
            <a:ext cx="7844700" cy="1701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Edit the file with vi:</a:t>
            </a:r>
            <a:endParaRPr/>
          </a:p>
          <a:p>
            <a:pPr indent="0" lvl="0" marL="0" rtl="0" algn="l">
              <a:spcBef>
                <a:spcPts val="1200"/>
              </a:spcBef>
              <a:spcAft>
                <a:spcPts val="0"/>
              </a:spcAft>
              <a:buNone/>
            </a:pPr>
            <a:r>
              <a:rPr lang="en" sz="1100">
                <a:solidFill>
                  <a:srgbClr val="188038"/>
                </a:solidFill>
                <a:latin typeface="Roboto Mono"/>
                <a:ea typeface="Roboto Mono"/>
                <a:cs typeface="Roboto Mono"/>
                <a:sym typeface="Roboto Mono"/>
              </a:rPr>
              <a:t>sudo vi haproxy.cfg</a:t>
            </a:r>
            <a:endParaRPr sz="1100">
              <a:solidFill>
                <a:srgbClr val="188038"/>
              </a:solidFill>
              <a:latin typeface="Roboto Mono"/>
              <a:ea typeface="Roboto Mono"/>
              <a:cs typeface="Roboto Mono"/>
              <a:sym typeface="Roboto Mono"/>
            </a:endParaRPr>
          </a:p>
          <a:p>
            <a:pPr indent="0" lvl="0" marL="0" rtl="0" algn="l">
              <a:spcBef>
                <a:spcPts val="1200"/>
              </a:spcBef>
              <a:spcAft>
                <a:spcPts val="0"/>
              </a:spcAft>
              <a:buNone/>
            </a:pPr>
            <a:r>
              <a:rPr lang="en"/>
              <a:t>Find and delete all of the “frontend” and “backend” configuration stanzas, and replace them with a frontend and backend suitable to balance your original and cloned web servers.</a:t>
            </a:r>
            <a:endParaRPr/>
          </a:p>
          <a:p>
            <a:pPr indent="0" lvl="0" marL="0" rtl="0" algn="l">
              <a:spcBef>
                <a:spcPts val="1200"/>
              </a:spcBef>
              <a:spcAft>
                <a:spcPts val="1200"/>
              </a:spcAft>
              <a:buClr>
                <a:schemeClr val="dk1"/>
              </a:buClr>
              <a:buSzPct val="61111"/>
              <a:buFont typeface="Arial"/>
              <a:buNone/>
            </a:pPr>
            <a:r>
              <a:t/>
            </a:r>
            <a:endParaRPr/>
          </a:p>
        </p:txBody>
      </p:sp>
      <p:sp>
        <p:nvSpPr>
          <p:cNvPr id="788" name="Google Shape;788;p100"/>
          <p:cNvSpPr txBox="1"/>
          <p:nvPr/>
        </p:nvSpPr>
        <p:spPr>
          <a:xfrm>
            <a:off x="335550" y="2467825"/>
            <a:ext cx="4104300" cy="24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frontend q2aWeb</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    bind 192.168.201.5:80</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    default_backend q2aBack</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backend q2aBack</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    balance roundrobin</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    server T10-D-AL4 192.168.201.7:80 check</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    server T10-D-AL5 192.168.201.9:80 check</a:t>
            </a:r>
            <a:endParaRPr sz="1100">
              <a:solidFill>
                <a:srgbClr val="188038"/>
              </a:solidFill>
              <a:latin typeface="Roboto Mono"/>
              <a:ea typeface="Roboto Mono"/>
              <a:cs typeface="Roboto Mono"/>
              <a:sym typeface="Roboto Mono"/>
            </a:endParaRPr>
          </a:p>
          <a:p>
            <a:pPr indent="0" lvl="0" marL="0" rtl="0" algn="l">
              <a:lnSpc>
                <a:spcPct val="115000"/>
              </a:lnSpc>
              <a:spcBef>
                <a:spcPts val="0"/>
              </a:spcBef>
              <a:spcAft>
                <a:spcPts val="1200"/>
              </a:spcAft>
              <a:buClr>
                <a:schemeClr val="dk1"/>
              </a:buClr>
              <a:buSzPts val="1100"/>
              <a:buFont typeface="Arial"/>
              <a:buNone/>
            </a:pPr>
            <a:r>
              <a:rPr lang="en">
                <a:solidFill>
                  <a:schemeClr val="dk1"/>
                </a:solidFill>
                <a:latin typeface="Old Standard TT"/>
                <a:ea typeface="Old Standard TT"/>
                <a:cs typeface="Old Standard TT"/>
                <a:sym typeface="Old Standard TT"/>
              </a:rPr>
              <a:t>This configure round robin in our balancer, haproxy will listen for connections in this system and forwarder taking turns to each of the servers.</a:t>
            </a:r>
            <a:endParaRPr sz="700">
              <a:solidFill>
                <a:srgbClr val="188038"/>
              </a:solidFill>
              <a:latin typeface="Roboto Mono"/>
              <a:ea typeface="Roboto Mono"/>
              <a:cs typeface="Roboto Mono"/>
              <a:sym typeface="Roboto Mono"/>
            </a:endParaRPr>
          </a:p>
        </p:txBody>
      </p:sp>
      <p:pic>
        <p:nvPicPr>
          <p:cNvPr id="789" name="Google Shape;789;p100"/>
          <p:cNvPicPr preferRelativeResize="0"/>
          <p:nvPr/>
        </p:nvPicPr>
        <p:blipFill>
          <a:blip r:embed="rId3">
            <a:alphaModFix/>
          </a:blip>
          <a:stretch>
            <a:fillRect/>
          </a:stretch>
        </p:blipFill>
        <p:spPr>
          <a:xfrm>
            <a:off x="4756851" y="2547900"/>
            <a:ext cx="3233850" cy="2270749"/>
          </a:xfrm>
          <a:prstGeom prst="rect">
            <a:avLst/>
          </a:prstGeom>
          <a:noFill/>
          <a:ln>
            <a:noFill/>
          </a:ln>
        </p:spPr>
      </p:pic>
      <p:cxnSp>
        <p:nvCxnSpPr>
          <p:cNvPr id="790" name="Google Shape;790;p100"/>
          <p:cNvCxnSpPr>
            <a:endCxn id="789" idx="1"/>
          </p:cNvCxnSpPr>
          <p:nvPr/>
        </p:nvCxnSpPr>
        <p:spPr>
          <a:xfrm>
            <a:off x="2821551" y="3024775"/>
            <a:ext cx="1935300" cy="658500"/>
          </a:xfrm>
          <a:prstGeom prst="straightConnector1">
            <a:avLst/>
          </a:prstGeom>
          <a:noFill/>
          <a:ln cap="flat" cmpd="sng" w="9525">
            <a:solidFill>
              <a:srgbClr val="980000"/>
            </a:solidFill>
            <a:prstDash val="solid"/>
            <a:round/>
            <a:headEnd len="med" w="med" type="none"/>
            <a:tailEnd len="med" w="med" type="triangle"/>
          </a:ln>
        </p:spPr>
      </p:cxnSp>
      <p:cxnSp>
        <p:nvCxnSpPr>
          <p:cNvPr id="791" name="Google Shape;791;p100"/>
          <p:cNvCxnSpPr/>
          <p:nvPr/>
        </p:nvCxnSpPr>
        <p:spPr>
          <a:xfrm>
            <a:off x="4063000" y="4021325"/>
            <a:ext cx="658800" cy="473100"/>
          </a:xfrm>
          <a:prstGeom prst="straightConnector1">
            <a:avLst/>
          </a:prstGeom>
          <a:noFill/>
          <a:ln cap="flat" cmpd="sng" w="9525">
            <a:solidFill>
              <a:srgbClr val="980000"/>
            </a:solidFill>
            <a:prstDash val="solid"/>
            <a:round/>
            <a:headEnd len="med" w="med" type="none"/>
            <a:tailEnd len="med" w="med" type="triangl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0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Configuring a load balancer in Alma Linux T10-D-AL3.</a:t>
            </a:r>
            <a:endParaRPr/>
          </a:p>
          <a:p>
            <a:pPr indent="0" lvl="0" marL="0" rtl="0" algn="l">
              <a:spcBef>
                <a:spcPts val="0"/>
              </a:spcBef>
              <a:spcAft>
                <a:spcPts val="0"/>
              </a:spcAft>
              <a:buNone/>
            </a:pPr>
            <a:r>
              <a:t/>
            </a:r>
            <a:endParaRPr/>
          </a:p>
        </p:txBody>
      </p:sp>
      <p:sp>
        <p:nvSpPr>
          <p:cNvPr id="797" name="Google Shape;797;p101"/>
          <p:cNvSpPr txBox="1"/>
          <p:nvPr>
            <p:ph idx="1" type="body"/>
          </p:nvPr>
        </p:nvSpPr>
        <p:spPr>
          <a:xfrm>
            <a:off x="311700" y="1224425"/>
            <a:ext cx="29832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 all new services starts being </a:t>
            </a:r>
            <a:r>
              <a:rPr lang="en"/>
              <a:t>disabled</a:t>
            </a:r>
            <a:r>
              <a:rPr lang="en"/>
              <a:t> and inactive, we use this commands to check and start the service:</a:t>
            </a:r>
            <a:endParaRPr/>
          </a:p>
          <a:p>
            <a:pPr indent="0" lvl="0" marL="0" rtl="0" algn="l">
              <a:spcBef>
                <a:spcPts val="1200"/>
              </a:spcBef>
              <a:spcAft>
                <a:spcPts val="0"/>
              </a:spcAft>
              <a:buNone/>
            </a:pPr>
            <a:r>
              <a:rPr lang="en" sz="1100">
                <a:solidFill>
                  <a:srgbClr val="188038"/>
                </a:solidFill>
                <a:latin typeface="Roboto Mono"/>
                <a:ea typeface="Roboto Mono"/>
                <a:cs typeface="Roboto Mono"/>
                <a:sym typeface="Roboto Mono"/>
              </a:rPr>
              <a:t>systemctl status haproxy</a:t>
            </a:r>
            <a:endParaRPr sz="1100">
              <a:solidFill>
                <a:srgbClr val="188038"/>
              </a:solidFill>
              <a:latin typeface="Roboto Mono"/>
              <a:ea typeface="Roboto Mono"/>
              <a:cs typeface="Roboto Mono"/>
              <a:sym typeface="Roboto Mono"/>
            </a:endParaRPr>
          </a:p>
          <a:p>
            <a:pPr indent="0" lvl="0" marL="0" rtl="0" algn="l">
              <a:spcBef>
                <a:spcPts val="1200"/>
              </a:spcBef>
              <a:spcAft>
                <a:spcPts val="0"/>
              </a:spcAft>
              <a:buNone/>
            </a:pPr>
            <a:r>
              <a:rPr lang="en" sz="1100">
                <a:solidFill>
                  <a:srgbClr val="188038"/>
                </a:solidFill>
                <a:latin typeface="Roboto Mono"/>
                <a:ea typeface="Roboto Mono"/>
                <a:cs typeface="Roboto Mono"/>
                <a:sym typeface="Roboto Mono"/>
              </a:rPr>
              <a:t>sudo systemctl enable haproxy</a:t>
            </a:r>
            <a:endParaRPr sz="1100">
              <a:solidFill>
                <a:srgbClr val="188038"/>
              </a:solidFill>
              <a:latin typeface="Roboto Mono"/>
              <a:ea typeface="Roboto Mono"/>
              <a:cs typeface="Roboto Mono"/>
              <a:sym typeface="Roboto Mono"/>
            </a:endParaRPr>
          </a:p>
          <a:p>
            <a:pPr indent="0" lvl="0" marL="0" rtl="0" algn="l">
              <a:spcBef>
                <a:spcPts val="1200"/>
              </a:spcBef>
              <a:spcAft>
                <a:spcPts val="0"/>
              </a:spcAft>
              <a:buNone/>
            </a:pPr>
            <a:r>
              <a:rPr lang="en" sz="1100">
                <a:solidFill>
                  <a:srgbClr val="188038"/>
                </a:solidFill>
                <a:latin typeface="Roboto Mono"/>
                <a:ea typeface="Roboto Mono"/>
                <a:cs typeface="Roboto Mono"/>
                <a:sym typeface="Roboto Mono"/>
              </a:rPr>
              <a:t>sudo systemctl start haproxy</a:t>
            </a:r>
            <a:endParaRPr sz="1100">
              <a:solidFill>
                <a:srgbClr val="188038"/>
              </a:solidFill>
              <a:latin typeface="Roboto Mono"/>
              <a:ea typeface="Roboto Mono"/>
              <a:cs typeface="Roboto Mono"/>
              <a:sym typeface="Roboto Mono"/>
            </a:endParaRPr>
          </a:p>
          <a:p>
            <a:pPr indent="0" lvl="0" marL="0" rtl="0" algn="l">
              <a:spcBef>
                <a:spcPts val="1200"/>
              </a:spcBef>
              <a:spcAft>
                <a:spcPts val="1200"/>
              </a:spcAft>
              <a:buNone/>
            </a:pPr>
            <a:r>
              <a:rPr lang="en" sz="1100">
                <a:solidFill>
                  <a:srgbClr val="188038"/>
                </a:solidFill>
                <a:latin typeface="Roboto Mono"/>
                <a:ea typeface="Roboto Mono"/>
                <a:cs typeface="Roboto Mono"/>
                <a:sym typeface="Roboto Mono"/>
              </a:rPr>
              <a:t>systemctl status haproxy</a:t>
            </a:r>
            <a:endParaRPr sz="1100">
              <a:solidFill>
                <a:srgbClr val="188038"/>
              </a:solidFill>
              <a:latin typeface="Roboto Mono"/>
              <a:ea typeface="Roboto Mono"/>
              <a:cs typeface="Roboto Mono"/>
              <a:sym typeface="Roboto Mono"/>
            </a:endParaRPr>
          </a:p>
        </p:txBody>
      </p:sp>
      <p:pic>
        <p:nvPicPr>
          <p:cNvPr id="798" name="Google Shape;798;p101"/>
          <p:cNvPicPr preferRelativeResize="0"/>
          <p:nvPr/>
        </p:nvPicPr>
        <p:blipFill>
          <a:blip r:embed="rId3">
            <a:alphaModFix/>
          </a:blip>
          <a:stretch>
            <a:fillRect/>
          </a:stretch>
        </p:blipFill>
        <p:spPr>
          <a:xfrm>
            <a:off x="3294900" y="1210625"/>
            <a:ext cx="5696699" cy="29946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Use my_sql_secure installation to initialize security settings:</a:t>
            </a:r>
            <a:endParaRPr/>
          </a:p>
        </p:txBody>
      </p:sp>
      <p:sp>
        <p:nvSpPr>
          <p:cNvPr id="119" name="Google Shape;119;p21"/>
          <p:cNvSpPr txBox="1"/>
          <p:nvPr>
            <p:ph idx="1" type="body"/>
          </p:nvPr>
        </p:nvSpPr>
        <p:spPr>
          <a:xfrm>
            <a:off x="311700" y="1749250"/>
            <a:ext cx="3479400" cy="1277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a:t>Answer the prompts from the interactive script.</a:t>
            </a:r>
            <a:endParaRPr/>
          </a:p>
        </p:txBody>
      </p:sp>
      <p:pic>
        <p:nvPicPr>
          <p:cNvPr id="120" name="Google Shape;120;p21"/>
          <p:cNvPicPr preferRelativeResize="0"/>
          <p:nvPr/>
        </p:nvPicPr>
        <p:blipFill>
          <a:blip r:embed="rId3">
            <a:alphaModFix/>
          </a:blip>
          <a:stretch>
            <a:fillRect/>
          </a:stretch>
        </p:blipFill>
        <p:spPr>
          <a:xfrm>
            <a:off x="4231900" y="1108900"/>
            <a:ext cx="4025375" cy="377765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0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Configuring a load balancer in Alma Linux T10-D-AL3.</a:t>
            </a:r>
            <a:endParaRPr/>
          </a:p>
          <a:p>
            <a:pPr indent="0" lvl="0" marL="0" rtl="0" algn="l">
              <a:spcBef>
                <a:spcPts val="0"/>
              </a:spcBef>
              <a:spcAft>
                <a:spcPts val="0"/>
              </a:spcAft>
              <a:buNone/>
            </a:pPr>
            <a:r>
              <a:t/>
            </a:r>
            <a:endParaRPr/>
          </a:p>
        </p:txBody>
      </p:sp>
      <p:sp>
        <p:nvSpPr>
          <p:cNvPr id="804" name="Google Shape;804;p102"/>
          <p:cNvSpPr txBox="1"/>
          <p:nvPr>
            <p:ph idx="1" type="body"/>
          </p:nvPr>
        </p:nvSpPr>
        <p:spPr>
          <a:xfrm>
            <a:off x="311700" y="1171600"/>
            <a:ext cx="46917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Is possible that you get this screen after all configurations are done. To solve this problem we has to configure the firewall in the balancer host machine to allow the http service with: </a:t>
            </a:r>
            <a:endParaRPr/>
          </a:p>
          <a:p>
            <a:pPr indent="0" lvl="0" marL="0" rtl="0" algn="l">
              <a:spcBef>
                <a:spcPts val="1200"/>
              </a:spcBef>
              <a:spcAft>
                <a:spcPts val="0"/>
              </a:spcAft>
              <a:buNone/>
            </a:pPr>
            <a:r>
              <a:rPr lang="en" sz="1100">
                <a:solidFill>
                  <a:srgbClr val="188038"/>
                </a:solidFill>
                <a:latin typeface="Roboto Mono"/>
                <a:ea typeface="Roboto Mono"/>
                <a:cs typeface="Roboto Mono"/>
                <a:sym typeface="Roboto Mono"/>
              </a:rPr>
              <a:t>sudo firewall-cmd --add-service=http --permanent</a:t>
            </a:r>
            <a:endParaRPr sz="1100">
              <a:solidFill>
                <a:srgbClr val="188038"/>
              </a:solidFill>
              <a:latin typeface="Roboto Mono"/>
              <a:ea typeface="Roboto Mono"/>
              <a:cs typeface="Roboto Mono"/>
              <a:sym typeface="Roboto Mono"/>
            </a:endParaRPr>
          </a:p>
          <a:p>
            <a:pPr indent="0" lvl="0" marL="0" rtl="0" algn="l">
              <a:spcBef>
                <a:spcPts val="1200"/>
              </a:spcBef>
              <a:spcAft>
                <a:spcPts val="1200"/>
              </a:spcAft>
              <a:buNone/>
            </a:pPr>
            <a:r>
              <a:rPr lang="en" sz="1100">
                <a:solidFill>
                  <a:srgbClr val="188038"/>
                </a:solidFill>
                <a:latin typeface="Roboto Mono"/>
                <a:ea typeface="Roboto Mono"/>
                <a:cs typeface="Roboto Mono"/>
                <a:sym typeface="Roboto Mono"/>
              </a:rPr>
              <a:t>sudo firewall-cmd --reload</a:t>
            </a:r>
            <a:endParaRPr sz="1100">
              <a:solidFill>
                <a:srgbClr val="188038"/>
              </a:solidFill>
              <a:latin typeface="Roboto Mono"/>
              <a:ea typeface="Roboto Mono"/>
              <a:cs typeface="Roboto Mono"/>
              <a:sym typeface="Roboto Mono"/>
            </a:endParaRPr>
          </a:p>
        </p:txBody>
      </p:sp>
      <p:pic>
        <p:nvPicPr>
          <p:cNvPr id="805" name="Google Shape;805;p102"/>
          <p:cNvPicPr preferRelativeResize="0"/>
          <p:nvPr/>
        </p:nvPicPr>
        <p:blipFill>
          <a:blip r:embed="rId3">
            <a:alphaModFix/>
          </a:blip>
          <a:stretch>
            <a:fillRect/>
          </a:stretch>
        </p:blipFill>
        <p:spPr>
          <a:xfrm>
            <a:off x="5372600" y="1171604"/>
            <a:ext cx="3459700" cy="1232150"/>
          </a:xfrm>
          <a:prstGeom prst="rect">
            <a:avLst/>
          </a:prstGeom>
          <a:noFill/>
          <a:ln>
            <a:noFill/>
          </a:ln>
        </p:spPr>
      </p:pic>
      <p:cxnSp>
        <p:nvCxnSpPr>
          <p:cNvPr id="806" name="Google Shape;806;p102"/>
          <p:cNvCxnSpPr>
            <a:endCxn id="805" idx="1"/>
          </p:cNvCxnSpPr>
          <p:nvPr/>
        </p:nvCxnSpPr>
        <p:spPr>
          <a:xfrm>
            <a:off x="3893600" y="1551879"/>
            <a:ext cx="1479000" cy="235800"/>
          </a:xfrm>
          <a:prstGeom prst="straightConnector1">
            <a:avLst/>
          </a:prstGeom>
          <a:noFill/>
          <a:ln cap="flat" cmpd="sng" w="9525">
            <a:solidFill>
              <a:srgbClr val="980000"/>
            </a:solidFill>
            <a:prstDash val="solid"/>
            <a:round/>
            <a:headEnd len="med" w="med" type="none"/>
            <a:tailEnd len="med" w="med" type="triangle"/>
          </a:ln>
        </p:spPr>
      </p:cxnSp>
      <p:pic>
        <p:nvPicPr>
          <p:cNvPr id="807" name="Google Shape;807;p102"/>
          <p:cNvPicPr preferRelativeResize="0"/>
          <p:nvPr/>
        </p:nvPicPr>
        <p:blipFill>
          <a:blip r:embed="rId4">
            <a:alphaModFix/>
          </a:blip>
          <a:stretch>
            <a:fillRect/>
          </a:stretch>
        </p:blipFill>
        <p:spPr>
          <a:xfrm>
            <a:off x="3299784" y="3336650"/>
            <a:ext cx="5588162" cy="12321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0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Configuring a load balancer in Alma Linux T10-D-AL3.</a:t>
            </a:r>
            <a:endParaRPr/>
          </a:p>
          <a:p>
            <a:pPr indent="0" lvl="0" marL="0" rtl="0" algn="l">
              <a:spcBef>
                <a:spcPts val="0"/>
              </a:spcBef>
              <a:spcAft>
                <a:spcPts val="0"/>
              </a:spcAft>
              <a:buNone/>
            </a:pPr>
            <a:r>
              <a:t/>
            </a:r>
            <a:endParaRPr/>
          </a:p>
        </p:txBody>
      </p:sp>
      <p:sp>
        <p:nvSpPr>
          <p:cNvPr id="813" name="Google Shape;813;p103"/>
          <p:cNvSpPr txBox="1"/>
          <p:nvPr>
            <p:ph idx="1" type="body"/>
          </p:nvPr>
        </p:nvSpPr>
        <p:spPr>
          <a:xfrm>
            <a:off x="311700" y="1171600"/>
            <a:ext cx="2028300" cy="2899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Now we can access the app </a:t>
            </a:r>
            <a:r>
              <a:rPr lang="en"/>
              <a:t>through</a:t>
            </a:r>
            <a:r>
              <a:rPr lang="en"/>
              <a:t> the load balancer in the ip 192.168.201.5</a:t>
            </a:r>
            <a:endParaRPr/>
          </a:p>
          <a:p>
            <a:pPr indent="0" lvl="0" marL="0" rtl="0" algn="l">
              <a:spcBef>
                <a:spcPts val="1200"/>
              </a:spcBef>
              <a:spcAft>
                <a:spcPts val="1200"/>
              </a:spcAft>
              <a:buNone/>
            </a:pPr>
            <a:r>
              <a:rPr lang="en"/>
              <a:t>Here you can see access from the load balancer host and from another endpoint in the dmz.</a:t>
            </a:r>
            <a:endParaRPr/>
          </a:p>
        </p:txBody>
      </p:sp>
      <p:pic>
        <p:nvPicPr>
          <p:cNvPr id="814" name="Google Shape;814;p103"/>
          <p:cNvPicPr preferRelativeResize="0"/>
          <p:nvPr/>
        </p:nvPicPr>
        <p:blipFill>
          <a:blip r:embed="rId3">
            <a:alphaModFix/>
          </a:blip>
          <a:stretch>
            <a:fillRect/>
          </a:stretch>
        </p:blipFill>
        <p:spPr>
          <a:xfrm>
            <a:off x="2924900" y="1800338"/>
            <a:ext cx="2621750" cy="1542825"/>
          </a:xfrm>
          <a:prstGeom prst="rect">
            <a:avLst/>
          </a:prstGeom>
          <a:noFill/>
          <a:ln>
            <a:noFill/>
          </a:ln>
        </p:spPr>
      </p:pic>
      <p:pic>
        <p:nvPicPr>
          <p:cNvPr id="815" name="Google Shape;815;p103"/>
          <p:cNvPicPr preferRelativeResize="0"/>
          <p:nvPr/>
        </p:nvPicPr>
        <p:blipFill>
          <a:blip r:embed="rId4">
            <a:alphaModFix/>
          </a:blip>
          <a:stretch>
            <a:fillRect/>
          </a:stretch>
        </p:blipFill>
        <p:spPr>
          <a:xfrm>
            <a:off x="6161382" y="1462650"/>
            <a:ext cx="2830218" cy="1542800"/>
          </a:xfrm>
          <a:prstGeom prst="rect">
            <a:avLst/>
          </a:prstGeom>
          <a:noFill/>
          <a:ln>
            <a:noFill/>
          </a:ln>
        </p:spPr>
      </p:pic>
      <p:cxnSp>
        <p:nvCxnSpPr>
          <p:cNvPr id="816" name="Google Shape;816;p103"/>
          <p:cNvCxnSpPr/>
          <p:nvPr/>
        </p:nvCxnSpPr>
        <p:spPr>
          <a:xfrm>
            <a:off x="2897475" y="1276450"/>
            <a:ext cx="126600" cy="430800"/>
          </a:xfrm>
          <a:prstGeom prst="straightConnector1">
            <a:avLst/>
          </a:prstGeom>
          <a:noFill/>
          <a:ln cap="flat" cmpd="sng" w="9525">
            <a:solidFill>
              <a:srgbClr val="980000"/>
            </a:solidFill>
            <a:prstDash val="solid"/>
            <a:round/>
            <a:headEnd len="med" w="med" type="none"/>
            <a:tailEnd len="med" w="med" type="triangle"/>
          </a:ln>
        </p:spPr>
      </p:cxnSp>
      <p:cxnSp>
        <p:nvCxnSpPr>
          <p:cNvPr id="817" name="Google Shape;817;p103"/>
          <p:cNvCxnSpPr/>
          <p:nvPr/>
        </p:nvCxnSpPr>
        <p:spPr>
          <a:xfrm>
            <a:off x="6250475" y="1090625"/>
            <a:ext cx="67500" cy="312600"/>
          </a:xfrm>
          <a:prstGeom prst="straightConnector1">
            <a:avLst/>
          </a:prstGeom>
          <a:noFill/>
          <a:ln cap="flat" cmpd="sng" w="9525">
            <a:solidFill>
              <a:srgbClr val="980000"/>
            </a:solidFill>
            <a:prstDash val="solid"/>
            <a:round/>
            <a:headEnd len="med" w="med" type="none"/>
            <a:tailEnd len="med" w="med" type="triangle"/>
          </a:ln>
        </p:spPr>
      </p:cxn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0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HAProxy, and </a:t>
            </a:r>
            <a:r>
              <a:rPr lang="en"/>
              <a:t>verify</a:t>
            </a:r>
            <a:r>
              <a:rPr lang="en"/>
              <a:t> that is balancing properly</a:t>
            </a:r>
            <a:r>
              <a:rPr lang="en"/>
              <a:t>.</a:t>
            </a:r>
            <a:endParaRPr/>
          </a:p>
          <a:p>
            <a:pPr indent="0" lvl="0" marL="0" rtl="0" algn="l">
              <a:spcBef>
                <a:spcPts val="0"/>
              </a:spcBef>
              <a:spcAft>
                <a:spcPts val="0"/>
              </a:spcAft>
              <a:buNone/>
            </a:pPr>
            <a:r>
              <a:t/>
            </a:r>
            <a:endParaRPr/>
          </a:p>
        </p:txBody>
      </p:sp>
      <p:sp>
        <p:nvSpPr>
          <p:cNvPr id="823" name="Google Shape;823;p104"/>
          <p:cNvSpPr txBox="1"/>
          <p:nvPr>
            <p:ph idx="1" type="body"/>
          </p:nvPr>
        </p:nvSpPr>
        <p:spPr>
          <a:xfrm>
            <a:off x="311700" y="1171600"/>
            <a:ext cx="2028300" cy="33972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In the Palo Alto firewall we will adjust the rule to give clients in the internet to </a:t>
            </a:r>
            <a:r>
              <a:rPr lang="en"/>
              <a:t>access</a:t>
            </a:r>
            <a:r>
              <a:rPr lang="en"/>
              <a:t> the app. We are opening the balancer machine to untrust areas.</a:t>
            </a:r>
            <a:endParaRPr/>
          </a:p>
          <a:p>
            <a:pPr indent="0" lvl="0" marL="0" rtl="0" algn="l">
              <a:spcBef>
                <a:spcPts val="1200"/>
              </a:spcBef>
              <a:spcAft>
                <a:spcPts val="1200"/>
              </a:spcAft>
              <a:buNone/>
            </a:pPr>
            <a:r>
              <a:rPr lang="en"/>
              <a:t>On NAT select the T10-web rule and change the source address to point to the load balancer hosting machine by selecting the address and change the address in the window that pop up. Remember to commit the changes.</a:t>
            </a:r>
            <a:endParaRPr/>
          </a:p>
        </p:txBody>
      </p:sp>
      <p:pic>
        <p:nvPicPr>
          <p:cNvPr id="824" name="Google Shape;824;p104"/>
          <p:cNvPicPr preferRelativeResize="0"/>
          <p:nvPr/>
        </p:nvPicPr>
        <p:blipFill>
          <a:blip r:embed="rId3">
            <a:alphaModFix/>
          </a:blip>
          <a:stretch>
            <a:fillRect/>
          </a:stretch>
        </p:blipFill>
        <p:spPr>
          <a:xfrm>
            <a:off x="2449325" y="1171600"/>
            <a:ext cx="5679150" cy="1804400"/>
          </a:xfrm>
          <a:prstGeom prst="rect">
            <a:avLst/>
          </a:prstGeom>
          <a:noFill/>
          <a:ln>
            <a:noFill/>
          </a:ln>
        </p:spPr>
      </p:pic>
      <p:pic>
        <p:nvPicPr>
          <p:cNvPr id="825" name="Google Shape;825;p104"/>
          <p:cNvPicPr preferRelativeResize="0"/>
          <p:nvPr/>
        </p:nvPicPr>
        <p:blipFill>
          <a:blip r:embed="rId4">
            <a:alphaModFix/>
          </a:blip>
          <a:stretch>
            <a:fillRect/>
          </a:stretch>
        </p:blipFill>
        <p:spPr>
          <a:xfrm>
            <a:off x="2492400" y="3128400"/>
            <a:ext cx="2960700" cy="1440399"/>
          </a:xfrm>
          <a:prstGeom prst="rect">
            <a:avLst/>
          </a:prstGeom>
          <a:noFill/>
          <a:ln>
            <a:noFill/>
          </a:ln>
        </p:spPr>
      </p:pic>
      <p:pic>
        <p:nvPicPr>
          <p:cNvPr id="826" name="Google Shape;826;p104"/>
          <p:cNvPicPr preferRelativeResize="0"/>
          <p:nvPr/>
        </p:nvPicPr>
        <p:blipFill>
          <a:blip r:embed="rId5">
            <a:alphaModFix/>
          </a:blip>
          <a:stretch>
            <a:fillRect/>
          </a:stretch>
        </p:blipFill>
        <p:spPr>
          <a:xfrm>
            <a:off x="5605490" y="3542000"/>
            <a:ext cx="3020662" cy="6132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0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HAProxy, and verify that is balancing properly.</a:t>
            </a:r>
            <a:endParaRPr/>
          </a:p>
          <a:p>
            <a:pPr indent="0" lvl="0" marL="0" rtl="0" algn="l">
              <a:spcBef>
                <a:spcPts val="0"/>
              </a:spcBef>
              <a:spcAft>
                <a:spcPts val="0"/>
              </a:spcAft>
              <a:buNone/>
            </a:pPr>
            <a:r>
              <a:t/>
            </a:r>
            <a:endParaRPr/>
          </a:p>
        </p:txBody>
      </p:sp>
      <p:sp>
        <p:nvSpPr>
          <p:cNvPr id="832" name="Google Shape;832;p105"/>
          <p:cNvSpPr txBox="1"/>
          <p:nvPr>
            <p:ph idx="1" type="body"/>
          </p:nvPr>
        </p:nvSpPr>
        <p:spPr>
          <a:xfrm>
            <a:off x="311700" y="1171600"/>
            <a:ext cx="2028300" cy="3397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Now the app is accessible from the internet through the load balancer that alternate the servers use. </a:t>
            </a:r>
            <a:endParaRPr/>
          </a:p>
          <a:p>
            <a:pPr indent="0" lvl="0" marL="0" rtl="0" algn="l">
              <a:spcBef>
                <a:spcPts val="1200"/>
              </a:spcBef>
              <a:spcAft>
                <a:spcPts val="1200"/>
              </a:spcAft>
              <a:buNone/>
            </a:pPr>
            <a:r>
              <a:rPr lang="en"/>
              <a:t>Now we explore several ways to test that this is </a:t>
            </a:r>
            <a:r>
              <a:rPr lang="en"/>
              <a:t>occurring</a:t>
            </a:r>
            <a:r>
              <a:rPr lang="en"/>
              <a:t>. </a:t>
            </a:r>
            <a:endParaRPr/>
          </a:p>
        </p:txBody>
      </p:sp>
      <p:pic>
        <p:nvPicPr>
          <p:cNvPr id="833" name="Google Shape;833;p105"/>
          <p:cNvPicPr preferRelativeResize="0"/>
          <p:nvPr/>
        </p:nvPicPr>
        <p:blipFill>
          <a:blip r:embed="rId3">
            <a:alphaModFix/>
          </a:blip>
          <a:stretch>
            <a:fillRect/>
          </a:stretch>
        </p:blipFill>
        <p:spPr>
          <a:xfrm>
            <a:off x="2340000" y="1398638"/>
            <a:ext cx="6499199" cy="234622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0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HAProxy, and verify that is balancing properly.</a:t>
            </a:r>
            <a:endParaRPr/>
          </a:p>
          <a:p>
            <a:pPr indent="0" lvl="0" marL="0" rtl="0" algn="l">
              <a:spcBef>
                <a:spcPts val="0"/>
              </a:spcBef>
              <a:spcAft>
                <a:spcPts val="0"/>
              </a:spcAft>
              <a:buNone/>
            </a:pPr>
            <a:r>
              <a:t/>
            </a:r>
            <a:endParaRPr/>
          </a:p>
        </p:txBody>
      </p:sp>
      <p:sp>
        <p:nvSpPr>
          <p:cNvPr id="839" name="Google Shape;839;p106"/>
          <p:cNvSpPr txBox="1"/>
          <p:nvPr>
            <p:ph idx="1" type="body"/>
          </p:nvPr>
        </p:nvSpPr>
        <p:spPr>
          <a:xfrm>
            <a:off x="311700" y="1171600"/>
            <a:ext cx="3881400" cy="37272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First option is use rsyslog to collect logs of the service.</a:t>
            </a:r>
            <a:endParaRPr/>
          </a:p>
          <a:p>
            <a:pPr indent="0" lvl="0" marL="0" rtl="0" algn="l">
              <a:spcBef>
                <a:spcPts val="1200"/>
              </a:spcBef>
              <a:spcAft>
                <a:spcPts val="0"/>
              </a:spcAft>
              <a:buNone/>
            </a:pPr>
            <a:r>
              <a:rPr lang="en"/>
              <a:t>Check that rsyslog is working:</a:t>
            </a:r>
            <a:endParaRPr/>
          </a:p>
          <a:p>
            <a:pPr indent="0" lvl="0" marL="0" rtl="0" algn="l">
              <a:spcBef>
                <a:spcPts val="1200"/>
              </a:spcBef>
              <a:spcAft>
                <a:spcPts val="0"/>
              </a:spcAft>
              <a:buNone/>
            </a:pPr>
            <a:r>
              <a:rPr lang="en" sz="1100">
                <a:solidFill>
                  <a:srgbClr val="188038"/>
                </a:solidFill>
                <a:latin typeface="Roboto Mono"/>
                <a:ea typeface="Roboto Mono"/>
                <a:cs typeface="Roboto Mono"/>
                <a:sym typeface="Roboto Mono"/>
              </a:rPr>
              <a:t>systemctl status rsyslog</a:t>
            </a:r>
            <a:endParaRPr/>
          </a:p>
          <a:p>
            <a:pPr indent="0" lvl="0" marL="0" rtl="0" algn="l">
              <a:spcBef>
                <a:spcPts val="1200"/>
              </a:spcBef>
              <a:spcAft>
                <a:spcPts val="0"/>
              </a:spcAft>
              <a:buNone/>
            </a:pPr>
            <a:r>
              <a:rPr lang="en"/>
              <a:t>Find his configuration file</a:t>
            </a:r>
            <a:endParaRPr/>
          </a:p>
          <a:p>
            <a:pPr indent="0" lvl="0" marL="0" rtl="0" algn="l">
              <a:spcBef>
                <a:spcPts val="1200"/>
              </a:spcBef>
              <a:spcAft>
                <a:spcPts val="0"/>
              </a:spcAft>
              <a:buNone/>
            </a:pPr>
            <a:r>
              <a:rPr lang="en" sz="1100">
                <a:solidFill>
                  <a:srgbClr val="188038"/>
                </a:solidFill>
                <a:latin typeface="Roboto Mono"/>
                <a:ea typeface="Roboto Mono"/>
                <a:cs typeface="Roboto Mono"/>
                <a:sym typeface="Roboto Mono"/>
              </a:rPr>
              <a:t>rpm -ql rsyslog | less</a:t>
            </a:r>
            <a:endParaRPr/>
          </a:p>
          <a:p>
            <a:pPr indent="0" lvl="0" marL="0" rtl="0" algn="l">
              <a:spcBef>
                <a:spcPts val="1200"/>
              </a:spcBef>
              <a:spcAft>
                <a:spcPts val="0"/>
              </a:spcAft>
              <a:buNone/>
            </a:pPr>
            <a:r>
              <a:rPr lang="en"/>
              <a:t>Edit his configuration file with vi and </a:t>
            </a:r>
            <a:r>
              <a:rPr lang="en"/>
              <a:t>uncomment</a:t>
            </a:r>
            <a:r>
              <a:rPr lang="en"/>
              <a:t> this lines:</a:t>
            </a:r>
            <a:endParaRPr/>
          </a:p>
          <a:p>
            <a:pPr indent="0" lvl="0" marL="0" rtl="0" algn="l">
              <a:spcBef>
                <a:spcPts val="1200"/>
              </a:spcBef>
              <a:spcAft>
                <a:spcPts val="0"/>
              </a:spcAft>
              <a:buNone/>
            </a:pPr>
            <a:r>
              <a:rPr lang="en" sz="1100">
                <a:solidFill>
                  <a:srgbClr val="188038"/>
                </a:solidFill>
                <a:latin typeface="Roboto Mono"/>
                <a:ea typeface="Roboto Mono"/>
                <a:cs typeface="Roboto Mono"/>
                <a:sym typeface="Roboto Mono"/>
              </a:rPr>
              <a:t>sudo vi /etc/rsyslog.conf</a:t>
            </a:r>
            <a:endParaRPr sz="1100">
              <a:solidFill>
                <a:srgbClr val="188038"/>
              </a:solidFill>
              <a:latin typeface="Roboto Mono"/>
              <a:ea typeface="Roboto Mono"/>
              <a:cs typeface="Roboto Mono"/>
              <a:sym typeface="Roboto Mono"/>
            </a:endParaRPr>
          </a:p>
          <a:p>
            <a:pPr indent="0" lvl="0" marL="0" rtl="0" algn="l">
              <a:spcBef>
                <a:spcPts val="1200"/>
              </a:spcBef>
              <a:spcAft>
                <a:spcPts val="0"/>
              </a:spcAft>
              <a:buNone/>
            </a:pPr>
            <a:r>
              <a:rPr lang="en" sz="1100">
                <a:solidFill>
                  <a:srgbClr val="188038"/>
                </a:solidFill>
                <a:latin typeface="Roboto Mono"/>
                <a:ea typeface="Roboto Mono"/>
                <a:cs typeface="Roboto Mono"/>
                <a:sym typeface="Roboto Mono"/>
              </a:rPr>
              <a:t>#module(load="imudp")</a:t>
            </a:r>
            <a:endParaRPr sz="1100">
              <a:solidFill>
                <a:srgbClr val="188038"/>
              </a:solidFill>
              <a:latin typeface="Roboto Mono"/>
              <a:ea typeface="Roboto Mono"/>
              <a:cs typeface="Roboto Mono"/>
              <a:sym typeface="Roboto Mono"/>
            </a:endParaRPr>
          </a:p>
          <a:p>
            <a:pPr indent="0" lvl="0" marL="0" rtl="0" algn="l">
              <a:spcBef>
                <a:spcPts val="1200"/>
              </a:spcBef>
              <a:spcAft>
                <a:spcPts val="0"/>
              </a:spcAft>
              <a:buNone/>
            </a:pPr>
            <a:r>
              <a:rPr lang="en" sz="1100">
                <a:solidFill>
                  <a:srgbClr val="188038"/>
                </a:solidFill>
                <a:latin typeface="Roboto Mono"/>
                <a:ea typeface="Roboto Mono"/>
                <a:cs typeface="Roboto Mono"/>
                <a:sym typeface="Roboto Mono"/>
              </a:rPr>
              <a:t>#input(type="imudp" port="514")</a:t>
            </a:r>
            <a:endParaRPr sz="1100">
              <a:solidFill>
                <a:srgbClr val="188038"/>
              </a:solidFill>
              <a:latin typeface="Roboto Mono"/>
              <a:ea typeface="Roboto Mono"/>
              <a:cs typeface="Roboto Mono"/>
              <a:sym typeface="Roboto Mono"/>
            </a:endParaRPr>
          </a:p>
          <a:p>
            <a:pPr indent="0" lvl="0" marL="0" rtl="0" algn="l">
              <a:spcBef>
                <a:spcPts val="1200"/>
              </a:spcBef>
              <a:spcAft>
                <a:spcPts val="0"/>
              </a:spcAft>
              <a:buNone/>
            </a:pPr>
            <a:r>
              <a:rPr lang="en"/>
              <a:t>Then restart the service and check on the logs.</a:t>
            </a:r>
            <a:endParaRPr/>
          </a:p>
          <a:p>
            <a:pPr indent="0" lvl="0" marL="0" rtl="0" algn="l">
              <a:spcBef>
                <a:spcPts val="1200"/>
              </a:spcBef>
              <a:spcAft>
                <a:spcPts val="1200"/>
              </a:spcAft>
              <a:buNone/>
            </a:pPr>
            <a:r>
              <a:rPr lang="en" sz="1100">
                <a:solidFill>
                  <a:srgbClr val="188038"/>
                </a:solidFill>
                <a:latin typeface="Roboto Mono"/>
                <a:ea typeface="Roboto Mono"/>
                <a:cs typeface="Roboto Mono"/>
                <a:sym typeface="Roboto Mono"/>
              </a:rPr>
              <a:t>sudo systemctl restart rsyslog</a:t>
            </a:r>
            <a:endParaRPr/>
          </a:p>
        </p:txBody>
      </p:sp>
      <p:pic>
        <p:nvPicPr>
          <p:cNvPr id="840" name="Google Shape;840;p106"/>
          <p:cNvPicPr preferRelativeResize="0"/>
          <p:nvPr/>
        </p:nvPicPr>
        <p:blipFill>
          <a:blip r:embed="rId3">
            <a:alphaModFix/>
          </a:blip>
          <a:stretch>
            <a:fillRect/>
          </a:stretch>
        </p:blipFill>
        <p:spPr>
          <a:xfrm>
            <a:off x="4422175" y="1817150"/>
            <a:ext cx="4151700" cy="689079"/>
          </a:xfrm>
          <a:prstGeom prst="rect">
            <a:avLst/>
          </a:prstGeom>
          <a:noFill/>
          <a:ln>
            <a:noFill/>
          </a:ln>
        </p:spPr>
      </p:pic>
      <p:pic>
        <p:nvPicPr>
          <p:cNvPr id="841" name="Google Shape;841;p106"/>
          <p:cNvPicPr preferRelativeResize="0"/>
          <p:nvPr/>
        </p:nvPicPr>
        <p:blipFill>
          <a:blip r:embed="rId4">
            <a:alphaModFix/>
          </a:blip>
          <a:stretch>
            <a:fillRect/>
          </a:stretch>
        </p:blipFill>
        <p:spPr>
          <a:xfrm>
            <a:off x="4572000" y="2862302"/>
            <a:ext cx="1553550" cy="795725"/>
          </a:xfrm>
          <a:prstGeom prst="rect">
            <a:avLst/>
          </a:prstGeom>
          <a:noFill/>
          <a:ln>
            <a:noFill/>
          </a:ln>
        </p:spPr>
      </p:pic>
      <p:pic>
        <p:nvPicPr>
          <p:cNvPr id="842" name="Google Shape;842;p106"/>
          <p:cNvPicPr preferRelativeResize="0"/>
          <p:nvPr/>
        </p:nvPicPr>
        <p:blipFill>
          <a:blip r:embed="rId5">
            <a:alphaModFix/>
          </a:blip>
          <a:stretch>
            <a:fillRect/>
          </a:stretch>
        </p:blipFill>
        <p:spPr>
          <a:xfrm>
            <a:off x="6698725" y="2571775"/>
            <a:ext cx="1620364" cy="1376800"/>
          </a:xfrm>
          <a:prstGeom prst="rect">
            <a:avLst/>
          </a:prstGeom>
          <a:noFill/>
          <a:ln>
            <a:noFill/>
          </a:ln>
        </p:spPr>
      </p:pic>
      <p:pic>
        <p:nvPicPr>
          <p:cNvPr id="843" name="Google Shape;843;p106"/>
          <p:cNvPicPr preferRelativeResize="0"/>
          <p:nvPr/>
        </p:nvPicPr>
        <p:blipFill>
          <a:blip r:embed="rId6">
            <a:alphaModFix/>
          </a:blip>
          <a:stretch>
            <a:fillRect/>
          </a:stretch>
        </p:blipFill>
        <p:spPr>
          <a:xfrm>
            <a:off x="4082307" y="4014125"/>
            <a:ext cx="4749991" cy="795725"/>
          </a:xfrm>
          <a:prstGeom prst="rect">
            <a:avLst/>
          </a:prstGeom>
          <a:noFill/>
          <a:ln>
            <a:noFill/>
          </a:ln>
        </p:spPr>
      </p:pic>
      <p:pic>
        <p:nvPicPr>
          <p:cNvPr id="844" name="Google Shape;844;p106"/>
          <p:cNvPicPr preferRelativeResize="0"/>
          <p:nvPr/>
        </p:nvPicPr>
        <p:blipFill>
          <a:blip r:embed="rId7">
            <a:alphaModFix/>
          </a:blip>
          <a:stretch>
            <a:fillRect/>
          </a:stretch>
        </p:blipFill>
        <p:spPr>
          <a:xfrm>
            <a:off x="4422176" y="1101125"/>
            <a:ext cx="4277526" cy="530050"/>
          </a:xfrm>
          <a:prstGeom prst="rect">
            <a:avLst/>
          </a:prstGeom>
          <a:noFill/>
          <a:ln>
            <a:noFill/>
          </a:ln>
        </p:spPr>
      </p:pic>
      <p:cxnSp>
        <p:nvCxnSpPr>
          <p:cNvPr id="845" name="Google Shape;845;p106"/>
          <p:cNvCxnSpPr>
            <a:endCxn id="844" idx="1"/>
          </p:cNvCxnSpPr>
          <p:nvPr/>
        </p:nvCxnSpPr>
        <p:spPr>
          <a:xfrm flipH="1" rot="10800000">
            <a:off x="1883876" y="1366150"/>
            <a:ext cx="2538300" cy="839400"/>
          </a:xfrm>
          <a:prstGeom prst="straightConnector1">
            <a:avLst/>
          </a:prstGeom>
          <a:noFill/>
          <a:ln cap="flat" cmpd="sng" w="9525">
            <a:solidFill>
              <a:srgbClr val="980000"/>
            </a:solidFill>
            <a:prstDash val="solid"/>
            <a:round/>
            <a:headEnd len="med" w="med" type="none"/>
            <a:tailEnd len="med" w="med" type="triangle"/>
          </a:ln>
        </p:spPr>
      </p:cxnSp>
      <p:cxnSp>
        <p:nvCxnSpPr>
          <p:cNvPr id="846" name="Google Shape;846;p106"/>
          <p:cNvCxnSpPr/>
          <p:nvPr/>
        </p:nvCxnSpPr>
        <p:spPr>
          <a:xfrm flipH="1" rot="10800000">
            <a:off x="1833300" y="2163400"/>
            <a:ext cx="2466300" cy="633300"/>
          </a:xfrm>
          <a:prstGeom prst="straightConnector1">
            <a:avLst/>
          </a:prstGeom>
          <a:noFill/>
          <a:ln cap="flat" cmpd="sng" w="9525">
            <a:solidFill>
              <a:srgbClr val="980000"/>
            </a:solidFill>
            <a:prstDash val="solid"/>
            <a:round/>
            <a:headEnd len="med" w="med" type="none"/>
            <a:tailEnd len="med" w="med" type="triangle"/>
          </a:ln>
        </p:spPr>
      </p:cxnSp>
      <p:cxnSp>
        <p:nvCxnSpPr>
          <p:cNvPr id="847" name="Google Shape;847;p106"/>
          <p:cNvCxnSpPr/>
          <p:nvPr/>
        </p:nvCxnSpPr>
        <p:spPr>
          <a:xfrm flipH="1" rot="10800000">
            <a:off x="1681275" y="3768075"/>
            <a:ext cx="4915500" cy="75900"/>
          </a:xfrm>
          <a:prstGeom prst="straightConnector1">
            <a:avLst/>
          </a:prstGeom>
          <a:noFill/>
          <a:ln cap="flat" cmpd="sng" w="9525">
            <a:solidFill>
              <a:srgbClr val="980000"/>
            </a:solidFill>
            <a:prstDash val="solid"/>
            <a:round/>
            <a:headEnd len="med" w="med" type="none"/>
            <a:tailEnd len="med" w="med" type="triangle"/>
          </a:ln>
        </p:spPr>
      </p:cxnSp>
      <p:cxnSp>
        <p:nvCxnSpPr>
          <p:cNvPr id="848" name="Google Shape;848;p106"/>
          <p:cNvCxnSpPr/>
          <p:nvPr/>
        </p:nvCxnSpPr>
        <p:spPr>
          <a:xfrm flipH="1" rot="10800000">
            <a:off x="2264050" y="4587250"/>
            <a:ext cx="1706100" cy="118200"/>
          </a:xfrm>
          <a:prstGeom prst="straightConnector1">
            <a:avLst/>
          </a:prstGeom>
          <a:noFill/>
          <a:ln cap="flat" cmpd="sng" w="9525">
            <a:solidFill>
              <a:srgbClr val="980000"/>
            </a:solidFill>
            <a:prstDash val="solid"/>
            <a:round/>
            <a:headEnd len="med" w="med" type="none"/>
            <a:tailEnd len="med" w="med" type="triangl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0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HAProxy, and verify that is balancing properly.</a:t>
            </a:r>
            <a:endParaRPr/>
          </a:p>
          <a:p>
            <a:pPr indent="0" lvl="0" marL="0" rtl="0" algn="l">
              <a:spcBef>
                <a:spcPts val="0"/>
              </a:spcBef>
              <a:spcAft>
                <a:spcPts val="0"/>
              </a:spcAft>
              <a:buNone/>
            </a:pPr>
            <a:r>
              <a:t/>
            </a:r>
            <a:endParaRPr/>
          </a:p>
        </p:txBody>
      </p:sp>
      <p:sp>
        <p:nvSpPr>
          <p:cNvPr id="854" name="Google Shape;854;p107"/>
          <p:cNvSpPr txBox="1"/>
          <p:nvPr>
            <p:ph idx="1" type="body"/>
          </p:nvPr>
        </p:nvSpPr>
        <p:spPr>
          <a:xfrm>
            <a:off x="311700" y="1171600"/>
            <a:ext cx="8672700" cy="12435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With the previous configuration one can see the logs generated by the app with this </a:t>
            </a:r>
            <a:r>
              <a:rPr lang="en"/>
              <a:t>command. The request take turns in each server.You can see machines al4 and al5 alternate.</a:t>
            </a:r>
            <a:endParaRPr/>
          </a:p>
          <a:p>
            <a:pPr indent="0" lvl="0" marL="0" rtl="0" algn="l">
              <a:spcBef>
                <a:spcPts val="1200"/>
              </a:spcBef>
              <a:spcAft>
                <a:spcPts val="1200"/>
              </a:spcAft>
              <a:buNone/>
            </a:pPr>
            <a:r>
              <a:rPr lang="en">
                <a:solidFill>
                  <a:srgbClr val="38761D"/>
                </a:solidFill>
                <a:latin typeface="Roboto"/>
                <a:ea typeface="Roboto"/>
                <a:cs typeface="Roboto"/>
                <a:sym typeface="Roboto"/>
              </a:rPr>
              <a:t>sudo tail /var/log/messages</a:t>
            </a:r>
            <a:endParaRPr>
              <a:solidFill>
                <a:srgbClr val="38761D"/>
              </a:solidFill>
              <a:latin typeface="Roboto"/>
              <a:ea typeface="Roboto"/>
              <a:cs typeface="Roboto"/>
              <a:sym typeface="Roboto"/>
            </a:endParaRPr>
          </a:p>
        </p:txBody>
      </p:sp>
      <p:pic>
        <p:nvPicPr>
          <p:cNvPr id="855" name="Google Shape;855;p107"/>
          <p:cNvPicPr preferRelativeResize="0"/>
          <p:nvPr/>
        </p:nvPicPr>
        <p:blipFill>
          <a:blip r:embed="rId3">
            <a:alphaModFix/>
          </a:blip>
          <a:stretch>
            <a:fillRect/>
          </a:stretch>
        </p:blipFill>
        <p:spPr>
          <a:xfrm>
            <a:off x="647751" y="2528475"/>
            <a:ext cx="7848500" cy="21995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0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HAProxy, and verify that is balancing properly.</a:t>
            </a:r>
            <a:endParaRPr/>
          </a:p>
          <a:p>
            <a:pPr indent="0" lvl="0" marL="0" rtl="0" algn="l">
              <a:spcBef>
                <a:spcPts val="0"/>
              </a:spcBef>
              <a:spcAft>
                <a:spcPts val="0"/>
              </a:spcAft>
              <a:buNone/>
            </a:pPr>
            <a:r>
              <a:t/>
            </a:r>
            <a:endParaRPr/>
          </a:p>
        </p:txBody>
      </p:sp>
      <p:sp>
        <p:nvSpPr>
          <p:cNvPr id="861" name="Google Shape;861;p108"/>
          <p:cNvSpPr txBox="1"/>
          <p:nvPr>
            <p:ph idx="1" type="body"/>
          </p:nvPr>
        </p:nvSpPr>
        <p:spPr>
          <a:xfrm>
            <a:off x="311700" y="970575"/>
            <a:ext cx="5748600" cy="38751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88"/>
              <a:buNone/>
            </a:pPr>
            <a:r>
              <a:rPr lang="en" sz="1425"/>
              <a:t>As a good practice we will redirect the logs  to a separate file. We edit again the configuration file:</a:t>
            </a:r>
            <a:endParaRPr sz="1425"/>
          </a:p>
          <a:p>
            <a:pPr indent="0" lvl="0" marL="0" rtl="0" algn="l">
              <a:lnSpc>
                <a:spcPct val="105000"/>
              </a:lnSpc>
              <a:spcBef>
                <a:spcPts val="1200"/>
              </a:spcBef>
              <a:spcAft>
                <a:spcPts val="0"/>
              </a:spcAft>
              <a:buClr>
                <a:schemeClr val="dk1"/>
              </a:buClr>
              <a:buSzPts val="688"/>
              <a:buFont typeface="Arial"/>
              <a:buNone/>
            </a:pPr>
            <a:r>
              <a:rPr lang="en" sz="987">
                <a:solidFill>
                  <a:srgbClr val="188038"/>
                </a:solidFill>
                <a:latin typeface="Roboto Mono"/>
                <a:ea typeface="Roboto Mono"/>
                <a:cs typeface="Roboto Mono"/>
                <a:sym typeface="Roboto Mono"/>
              </a:rPr>
              <a:t>sudo vi /etc/rsyslog.conf</a:t>
            </a:r>
            <a:endParaRPr sz="1425"/>
          </a:p>
          <a:p>
            <a:pPr indent="0" lvl="0" marL="0" rtl="0" algn="l">
              <a:lnSpc>
                <a:spcPct val="105000"/>
              </a:lnSpc>
              <a:spcBef>
                <a:spcPts val="1200"/>
              </a:spcBef>
              <a:spcAft>
                <a:spcPts val="0"/>
              </a:spcAft>
              <a:buSzPts val="688"/>
              <a:buNone/>
            </a:pPr>
            <a:r>
              <a:rPr lang="en" sz="1425"/>
              <a:t>Find this rule:i</a:t>
            </a:r>
            <a:endParaRPr sz="1425"/>
          </a:p>
          <a:p>
            <a:pPr indent="0" lvl="0" marL="0" rtl="0" algn="l">
              <a:lnSpc>
                <a:spcPct val="105000"/>
              </a:lnSpc>
              <a:spcBef>
                <a:spcPts val="1200"/>
              </a:spcBef>
              <a:spcAft>
                <a:spcPts val="0"/>
              </a:spcAft>
              <a:buSzPts val="688"/>
              <a:buNone/>
            </a:pPr>
            <a:r>
              <a:rPr lang="en" sz="987">
                <a:solidFill>
                  <a:srgbClr val="188038"/>
                </a:solidFill>
                <a:latin typeface="Roboto Mono"/>
                <a:ea typeface="Roboto Mono"/>
                <a:cs typeface="Roboto Mono"/>
                <a:sym typeface="Roboto Mono"/>
              </a:rPr>
              <a:t>*.info;mail.none;authpriv.none;cron.none    /var/log/messages</a:t>
            </a:r>
            <a:endParaRPr sz="1425"/>
          </a:p>
          <a:p>
            <a:pPr indent="0" lvl="0" marL="0" rtl="0" algn="l">
              <a:lnSpc>
                <a:spcPct val="105000"/>
              </a:lnSpc>
              <a:spcBef>
                <a:spcPts val="1200"/>
              </a:spcBef>
              <a:spcAft>
                <a:spcPts val="0"/>
              </a:spcAft>
              <a:buSzPts val="688"/>
              <a:buNone/>
            </a:pPr>
            <a:r>
              <a:rPr lang="en" sz="1425"/>
              <a:t>And </a:t>
            </a:r>
            <a:r>
              <a:rPr lang="en" sz="1425"/>
              <a:t>change</a:t>
            </a:r>
            <a:r>
              <a:rPr lang="en" sz="1425"/>
              <a:t> it to:</a:t>
            </a:r>
            <a:endParaRPr sz="1425"/>
          </a:p>
          <a:p>
            <a:pPr indent="0" lvl="0" marL="0" rtl="0" algn="l">
              <a:lnSpc>
                <a:spcPct val="105000"/>
              </a:lnSpc>
              <a:spcBef>
                <a:spcPts val="1200"/>
              </a:spcBef>
              <a:spcAft>
                <a:spcPts val="0"/>
              </a:spcAft>
              <a:buSzPts val="688"/>
              <a:buNone/>
            </a:pPr>
            <a:r>
              <a:rPr lang="en" sz="987">
                <a:solidFill>
                  <a:srgbClr val="188038"/>
                </a:solidFill>
                <a:latin typeface="Roboto Mono"/>
                <a:ea typeface="Roboto Mono"/>
                <a:cs typeface="Roboto Mono"/>
                <a:sym typeface="Roboto Mono"/>
              </a:rPr>
              <a:t>*.info;mail.none;authpriv.none;cron.none;local2.none    /var/log/messages</a:t>
            </a:r>
            <a:endParaRPr sz="1425"/>
          </a:p>
          <a:p>
            <a:pPr indent="0" lvl="0" marL="0" rtl="0" algn="l">
              <a:lnSpc>
                <a:spcPct val="105000"/>
              </a:lnSpc>
              <a:spcBef>
                <a:spcPts val="1200"/>
              </a:spcBef>
              <a:spcAft>
                <a:spcPts val="0"/>
              </a:spcAft>
              <a:buSzPts val="688"/>
              <a:buNone/>
            </a:pPr>
            <a:r>
              <a:rPr lang="en" sz="1425"/>
              <a:t>And add a new rule that sends local2 facility to haproxy.log</a:t>
            </a:r>
            <a:endParaRPr sz="1425"/>
          </a:p>
          <a:p>
            <a:pPr indent="0" lvl="0" marL="0" rtl="0" algn="l">
              <a:lnSpc>
                <a:spcPct val="105000"/>
              </a:lnSpc>
              <a:spcBef>
                <a:spcPts val="1200"/>
              </a:spcBef>
              <a:spcAft>
                <a:spcPts val="0"/>
              </a:spcAft>
              <a:buSzPts val="688"/>
              <a:buNone/>
            </a:pPr>
            <a:r>
              <a:rPr lang="en" sz="987">
                <a:solidFill>
                  <a:srgbClr val="188038"/>
                </a:solidFill>
                <a:latin typeface="Roboto Mono"/>
                <a:ea typeface="Roboto Mono"/>
                <a:cs typeface="Roboto Mono"/>
                <a:sym typeface="Roboto Mono"/>
              </a:rPr>
              <a:t>local2.*    /var/log/haproxy.log</a:t>
            </a:r>
            <a:endParaRPr sz="1425"/>
          </a:p>
          <a:p>
            <a:pPr indent="0" lvl="0" marL="0" rtl="0" algn="l">
              <a:lnSpc>
                <a:spcPct val="105000"/>
              </a:lnSpc>
              <a:spcBef>
                <a:spcPts val="1200"/>
              </a:spcBef>
              <a:spcAft>
                <a:spcPts val="0"/>
              </a:spcAft>
              <a:buSzPts val="688"/>
              <a:buNone/>
            </a:pPr>
            <a:r>
              <a:rPr lang="en" sz="1425"/>
              <a:t>As before save and restart the service will apply the changes.</a:t>
            </a:r>
            <a:endParaRPr sz="1425"/>
          </a:p>
          <a:p>
            <a:pPr indent="0" lvl="0" marL="0" rtl="0" algn="l">
              <a:lnSpc>
                <a:spcPct val="105000"/>
              </a:lnSpc>
              <a:spcBef>
                <a:spcPts val="1200"/>
              </a:spcBef>
              <a:spcAft>
                <a:spcPts val="1200"/>
              </a:spcAft>
              <a:buSzPts val="688"/>
              <a:buNone/>
            </a:pPr>
            <a:r>
              <a:rPr lang="en" sz="987">
                <a:solidFill>
                  <a:srgbClr val="188038"/>
                </a:solidFill>
                <a:latin typeface="Roboto Mono"/>
                <a:ea typeface="Roboto Mono"/>
                <a:cs typeface="Roboto Mono"/>
                <a:sym typeface="Roboto Mono"/>
              </a:rPr>
              <a:t>sudo systemctl restart </a:t>
            </a:r>
            <a:r>
              <a:rPr lang="en" sz="987">
                <a:solidFill>
                  <a:srgbClr val="188038"/>
                </a:solidFill>
                <a:latin typeface="Roboto Mono"/>
                <a:ea typeface="Roboto Mono"/>
                <a:cs typeface="Roboto Mono"/>
                <a:sym typeface="Roboto Mono"/>
              </a:rPr>
              <a:t>rsyslog</a:t>
            </a:r>
            <a:endParaRPr sz="1425"/>
          </a:p>
        </p:txBody>
      </p:sp>
      <p:pic>
        <p:nvPicPr>
          <p:cNvPr id="862" name="Google Shape;862;p108"/>
          <p:cNvPicPr preferRelativeResize="0"/>
          <p:nvPr/>
        </p:nvPicPr>
        <p:blipFill>
          <a:blip r:embed="rId3">
            <a:alphaModFix/>
          </a:blip>
          <a:stretch>
            <a:fillRect/>
          </a:stretch>
        </p:blipFill>
        <p:spPr>
          <a:xfrm>
            <a:off x="5514250" y="1461000"/>
            <a:ext cx="3483851" cy="1333276"/>
          </a:xfrm>
          <a:prstGeom prst="rect">
            <a:avLst/>
          </a:prstGeom>
          <a:noFill/>
          <a:ln>
            <a:noFill/>
          </a:ln>
        </p:spPr>
      </p:pic>
      <p:pic>
        <p:nvPicPr>
          <p:cNvPr id="863" name="Google Shape;863;p108"/>
          <p:cNvPicPr preferRelativeResize="0"/>
          <p:nvPr/>
        </p:nvPicPr>
        <p:blipFill>
          <a:blip r:embed="rId4">
            <a:alphaModFix/>
          </a:blip>
          <a:stretch>
            <a:fillRect/>
          </a:stretch>
        </p:blipFill>
        <p:spPr>
          <a:xfrm>
            <a:off x="5514250" y="3469475"/>
            <a:ext cx="3559276" cy="1083817"/>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0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HAProxy, and verify that is balancing properly.</a:t>
            </a:r>
            <a:endParaRPr/>
          </a:p>
          <a:p>
            <a:pPr indent="0" lvl="0" marL="0" rtl="0" algn="l">
              <a:spcBef>
                <a:spcPts val="0"/>
              </a:spcBef>
              <a:spcAft>
                <a:spcPts val="0"/>
              </a:spcAft>
              <a:buNone/>
            </a:pPr>
            <a:r>
              <a:t/>
            </a:r>
            <a:endParaRPr/>
          </a:p>
        </p:txBody>
      </p:sp>
      <p:sp>
        <p:nvSpPr>
          <p:cNvPr id="869" name="Google Shape;869;p109"/>
          <p:cNvSpPr txBox="1"/>
          <p:nvPr>
            <p:ph idx="1" type="body"/>
          </p:nvPr>
        </p:nvSpPr>
        <p:spPr>
          <a:xfrm>
            <a:off x="311700" y="1171600"/>
            <a:ext cx="2028300" cy="33972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t>There are 2 optional ways to check the </a:t>
            </a:r>
            <a:r>
              <a:rPr lang="en"/>
              <a:t>alternate</a:t>
            </a:r>
            <a:r>
              <a:rPr lang="en"/>
              <a:t> of the servers on this task. Today I will leave here. If you feel to continue are welcome. Look ar the end of the class tutorial where stay optional.  </a:t>
            </a:r>
            <a:endParaRPr/>
          </a:p>
        </p:txBody>
      </p:sp>
      <p:pic>
        <p:nvPicPr>
          <p:cNvPr id="870" name="Google Shape;870;p109"/>
          <p:cNvPicPr preferRelativeResize="0"/>
          <p:nvPr/>
        </p:nvPicPr>
        <p:blipFill>
          <a:blip r:embed="rId3">
            <a:alphaModFix/>
          </a:blip>
          <a:stretch>
            <a:fillRect/>
          </a:stretch>
        </p:blipFill>
        <p:spPr>
          <a:xfrm>
            <a:off x="2492400" y="1210625"/>
            <a:ext cx="6499200" cy="3590369"/>
          </a:xfrm>
          <a:prstGeom prst="rect">
            <a:avLst/>
          </a:prstGeom>
          <a:noFill/>
          <a:ln>
            <a:noFill/>
          </a:ln>
        </p:spPr>
      </p:pic>
      <p:cxnSp>
        <p:nvCxnSpPr>
          <p:cNvPr id="871" name="Google Shape;871;p109"/>
          <p:cNvCxnSpPr/>
          <p:nvPr/>
        </p:nvCxnSpPr>
        <p:spPr>
          <a:xfrm>
            <a:off x="8544025" y="1393325"/>
            <a:ext cx="70500" cy="2748000"/>
          </a:xfrm>
          <a:prstGeom prst="straightConnector1">
            <a:avLst/>
          </a:prstGeom>
          <a:noFill/>
          <a:ln cap="flat" cmpd="sng" w="9525">
            <a:solidFill>
              <a:srgbClr val="980000"/>
            </a:solidFill>
            <a:prstDash val="solid"/>
            <a:round/>
            <a:headEnd len="med" w="med" type="none"/>
            <a:tailEnd len="med" w="med" type="triangle"/>
          </a:ln>
        </p:spPr>
      </p:cxn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10"/>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Challenges we faced</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1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If mariadb is not running use the following commands.</a:t>
            </a:r>
            <a:endParaRPr/>
          </a:p>
        </p:txBody>
      </p:sp>
      <p:sp>
        <p:nvSpPr>
          <p:cNvPr id="882" name="Google Shape;882;p111"/>
          <p:cNvSpPr txBox="1"/>
          <p:nvPr>
            <p:ph idx="1" type="body"/>
          </p:nvPr>
        </p:nvSpPr>
        <p:spPr>
          <a:xfrm>
            <a:off x="311700" y="1171600"/>
            <a:ext cx="26388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Use the command sudo systemctl status mariadb to look if is enable and had start. If not use the same </a:t>
            </a:r>
            <a:r>
              <a:rPr lang="en"/>
              <a:t>command</a:t>
            </a:r>
            <a:r>
              <a:rPr lang="en"/>
              <a:t> changing to enable and start, to start the service. </a:t>
            </a:r>
            <a:endParaRPr/>
          </a:p>
        </p:txBody>
      </p:sp>
      <p:pic>
        <p:nvPicPr>
          <p:cNvPr id="883" name="Google Shape;883;p111"/>
          <p:cNvPicPr preferRelativeResize="0"/>
          <p:nvPr/>
        </p:nvPicPr>
        <p:blipFill>
          <a:blip r:embed="rId3">
            <a:alphaModFix/>
          </a:blip>
          <a:stretch>
            <a:fillRect/>
          </a:stretch>
        </p:blipFill>
        <p:spPr>
          <a:xfrm>
            <a:off x="3278275" y="1241075"/>
            <a:ext cx="5282550" cy="3643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